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5" r:id="rId3"/>
    <p:sldId id="346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8" r:id="rId13"/>
    <p:sldId id="359" r:id="rId14"/>
    <p:sldId id="357" r:id="rId15"/>
    <p:sldId id="360" r:id="rId16"/>
    <p:sldId id="320" r:id="rId17"/>
    <p:sldId id="321" r:id="rId18"/>
    <p:sldId id="322" r:id="rId19"/>
    <p:sldId id="323" r:id="rId20"/>
    <p:sldId id="344" r:id="rId21"/>
    <p:sldId id="361" r:id="rId22"/>
    <p:sldId id="362" r:id="rId23"/>
    <p:sldId id="326" r:id="rId24"/>
    <p:sldId id="388" r:id="rId25"/>
    <p:sldId id="312" r:id="rId26"/>
    <p:sldId id="387" r:id="rId27"/>
    <p:sldId id="384" r:id="rId28"/>
    <p:sldId id="385" r:id="rId29"/>
    <p:sldId id="386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64" r:id="rId44"/>
    <p:sldId id="382" r:id="rId45"/>
    <p:sldId id="365" r:id="rId46"/>
    <p:sldId id="366" r:id="rId47"/>
    <p:sldId id="367" r:id="rId48"/>
    <p:sldId id="383" r:id="rId49"/>
    <p:sldId id="36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 varScale="1">
        <p:scale>
          <a:sx n="124" d="100"/>
          <a:sy n="124" d="100"/>
        </p:scale>
        <p:origin x="-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did NLP come to be used in daily life? Modern NLP is a combination of these four areas. That wasn’t always the case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did NLP come to be used in daily life? Modern NLP is a combination of these four areas. That wasn’t always the case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did NLP come to be used in daily life? Modern NLP is a combination of these four areas. That wasn’t always the case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ML</a:t>
            </a:r>
            <a:r>
              <a:rPr lang="en-US" baseline="0" dirty="0" smtClean="0"/>
              <a:t> before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ML</a:t>
            </a:r>
            <a:r>
              <a:rPr lang="en-US" baseline="0" dirty="0" smtClean="0"/>
              <a:t> before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ML</a:t>
            </a:r>
            <a:r>
              <a:rPr lang="en-US" baseline="0" dirty="0" smtClean="0"/>
              <a:t> before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Describe size</a:t>
            </a:r>
            <a:r>
              <a:rPr lang="en-US" baseline="0" dirty="0" smtClean="0"/>
              <a:t> of the set of trees (exponential)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Describe size</a:t>
            </a:r>
            <a:r>
              <a:rPr lang="en-US" baseline="0" dirty="0" smtClean="0"/>
              <a:t> of the set of trees (exponential)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Describe size</a:t>
            </a:r>
            <a:r>
              <a:rPr lang="en-US" baseline="0" dirty="0" smtClean="0"/>
              <a:t> of the set of trees (exponential)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9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9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7/23/15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7/23/15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7/23/15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31" y="-208633"/>
            <a:ext cx="2050143" cy="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6:</a:t>
            </a:r>
            <a:br>
              <a:rPr lang="en-US" dirty="0" smtClean="0"/>
            </a:br>
            <a:r>
              <a:rPr lang="en-US" dirty="0" smtClean="0"/>
              <a:t>Approximation-aware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7" name="Content Placeholder 4"/>
          <p:cNvSpPr txBox="1">
            <a:spLocks/>
          </p:cNvSpPr>
          <p:nvPr/>
        </p:nvSpPr>
        <p:spPr>
          <a:xfrm>
            <a:off x="257251" y="3331265"/>
            <a:ext cx="1715301" cy="3025086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r>
              <a:rPr lang="en-US" sz="2400" dirty="0" smtClean="0"/>
              <a:t> tunes the parameters of the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05069" y="1418244"/>
            <a:ext cx="3937505" cy="789196"/>
            <a:chOff x="2530683" y="1126867"/>
            <a:chExt cx="3937505" cy="789196"/>
          </a:xfrm>
        </p:grpSpPr>
        <p:sp>
          <p:nvSpPr>
            <p:cNvPr id="31" name="TextBox 30"/>
            <p:cNvSpPr txBox="1"/>
            <p:nvPr/>
          </p:nvSpPr>
          <p:spPr>
            <a:xfrm>
              <a:off x="2530683" y="1594409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0683" y="1126867"/>
              <a:ext cx="3937505" cy="4675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pic>
          <p:nvPicPr>
            <p:cNvPr id="36" name="Picture 35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84" b="76836"/>
            <a:stretch/>
          </p:blipFill>
          <p:spPr>
            <a:xfrm>
              <a:off x="2784153" y="1153766"/>
              <a:ext cx="3409649" cy="6971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30683" y="1126867"/>
              <a:ext cx="3937505" cy="789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11517" y="1725063"/>
            <a:ext cx="3937505" cy="789994"/>
            <a:chOff x="2530683" y="2208575"/>
            <a:chExt cx="3937505" cy="789994"/>
          </a:xfrm>
        </p:grpSpPr>
        <p:sp>
          <p:nvSpPr>
            <p:cNvPr id="40" name="TextBox 39"/>
            <p:cNvSpPr txBox="1"/>
            <p:nvPr/>
          </p:nvSpPr>
          <p:spPr>
            <a:xfrm>
              <a:off x="2530683" y="2665775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30683" y="2208575"/>
              <a:ext cx="3937505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0683" y="2208575"/>
              <a:ext cx="3937505" cy="778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i-saw-her-duck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298" y="2219715"/>
              <a:ext cx="2293292" cy="77885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988219" y="1933139"/>
            <a:ext cx="5071347" cy="1051870"/>
            <a:chOff x="3910813" y="2257115"/>
            <a:chExt cx="5071347" cy="1051870"/>
          </a:xfrm>
        </p:grpSpPr>
        <p:grpSp>
          <p:nvGrpSpPr>
            <p:cNvPr id="52" name="Group 51"/>
            <p:cNvGrpSpPr/>
            <p:nvPr/>
          </p:nvGrpSpPr>
          <p:grpSpPr>
            <a:xfrm>
              <a:off x="3910813" y="2257115"/>
              <a:ext cx="5071347" cy="1051870"/>
              <a:chOff x="3910814" y="2526494"/>
              <a:chExt cx="3937505" cy="77885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Picture 52" descr="a-hearing-is-schedul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623" y="2279394"/>
              <a:ext cx="4471131" cy="924482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2297572" y="903521"/>
            <a:ext cx="687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Given training instances</a:t>
            </a:r>
            <a:r>
              <a:rPr lang="en-US" sz="2400" dirty="0" smtClean="0">
                <a:latin typeface="Times New Roman"/>
                <a:cs typeface="Times New Roman"/>
              </a:rPr>
              <a:t>{(x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 y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),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 y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…</a:t>
            </a:r>
            <a:r>
              <a:rPr lang="en-US" sz="2400" dirty="0">
                <a:latin typeface="Times New Roman"/>
                <a:cs typeface="Times New Roman"/>
              </a:rPr>
              <a:t>, (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y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)}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27808" y="3116217"/>
            <a:ext cx="471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Find the best model parameters,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θ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36246" y="3612673"/>
            <a:ext cx="4261646" cy="2973259"/>
            <a:chOff x="3229143" y="2015808"/>
            <a:chExt cx="5664200" cy="4394200"/>
          </a:xfrm>
        </p:grpSpPr>
        <p:pic>
          <p:nvPicPr>
            <p:cNvPr id="56" name="Picture 55" descr="nonconvex-surface-zoom3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9143" y="2015808"/>
              <a:ext cx="5664200" cy="43942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6160288" y="3950475"/>
              <a:ext cx="428010" cy="1018378"/>
              <a:chOff x="4385033" y="2835074"/>
              <a:chExt cx="1255018" cy="2986107"/>
            </a:xfrm>
          </p:grpSpPr>
          <p:cxnSp>
            <p:nvCxnSpPr>
              <p:cNvPr id="64" name="Straight Arrow Connector 63"/>
              <p:cNvCxnSpPr>
                <a:stCxn id="65" idx="1"/>
                <a:endCxn id="66" idx="5"/>
              </p:cNvCxnSpPr>
              <p:nvPr/>
            </p:nvCxnSpPr>
            <p:spPr>
              <a:xfrm flipH="1" flipV="1">
                <a:off x="4675604" y="5137176"/>
                <a:ext cx="265726" cy="51388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4911645" y="5621875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4502586" y="4967058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4848144" y="4237575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>
                <a:stCxn id="66" idx="7"/>
                <a:endCxn id="67" idx="3"/>
              </p:cNvCxnSpPr>
              <p:nvPr/>
            </p:nvCxnSpPr>
            <p:spPr>
              <a:xfrm flipV="1">
                <a:off x="4675604" y="4407693"/>
                <a:ext cx="202226" cy="58855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4385033" y="3813397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stCxn id="67" idx="1"/>
                <a:endCxn id="69" idx="5"/>
              </p:cNvCxnSpPr>
              <p:nvPr/>
            </p:nvCxnSpPr>
            <p:spPr>
              <a:xfrm flipH="1" flipV="1">
                <a:off x="4558051" y="3983515"/>
                <a:ext cx="319779" cy="28324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4868899" y="3068751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69" idx="7"/>
                <a:endCxn id="71" idx="3"/>
              </p:cNvCxnSpPr>
              <p:nvPr/>
            </p:nvCxnSpPr>
            <p:spPr>
              <a:xfrm flipV="1">
                <a:off x="4558051" y="3238870"/>
                <a:ext cx="340533" cy="60371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5127544" y="3128187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>
                <a:stCxn id="71" idx="6"/>
                <a:endCxn id="73" idx="3"/>
              </p:cNvCxnSpPr>
              <p:nvPr/>
            </p:nvCxnSpPr>
            <p:spPr>
              <a:xfrm>
                <a:off x="5071603" y="3168406"/>
                <a:ext cx="85627" cy="1299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5437347" y="2835074"/>
                <a:ext cx="202704" cy="19930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>
                <a:stCxn id="73" idx="7"/>
                <a:endCxn id="75" idx="3"/>
              </p:cNvCxnSpPr>
              <p:nvPr/>
            </p:nvCxnSpPr>
            <p:spPr>
              <a:xfrm flipV="1">
                <a:off x="5300562" y="3005193"/>
                <a:ext cx="166471" cy="15218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893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51565" y="4328218"/>
            <a:ext cx="5371886" cy="1051870"/>
            <a:chOff x="2651565" y="1360645"/>
            <a:chExt cx="5371886" cy="105187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1565" y="1360645"/>
              <a:ext cx="5371886" cy="1051870"/>
              <a:chOff x="3910814" y="2526494"/>
              <a:chExt cx="3937505" cy="7788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new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*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alice-saw-bob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324"/>
            <a:stretch/>
          </p:blipFill>
          <p:spPr>
            <a:xfrm>
              <a:off x="3222925" y="2077882"/>
              <a:ext cx="4722538" cy="24914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17" name="Oval 16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37110" y="1886250"/>
            <a:ext cx="1572729" cy="1042213"/>
            <a:chOff x="1323924" y="3989526"/>
            <a:chExt cx="4276343" cy="2861834"/>
          </a:xfrm>
        </p:grpSpPr>
        <p:sp>
          <p:nvSpPr>
            <p:cNvPr id="22" name="Oval 21"/>
            <p:cNvSpPr/>
            <p:nvPr/>
          </p:nvSpPr>
          <p:spPr>
            <a:xfrm rot="2711175">
              <a:off x="2031179" y="3282271"/>
              <a:ext cx="2861834" cy="4276343"/>
            </a:xfrm>
            <a:prstGeom prst="ellipse">
              <a:avLst/>
            </a:prstGeom>
            <a:solidFill>
              <a:srgbClr val="0000FF">
                <a:alpha val="5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4828" y="5443098"/>
              <a:ext cx="2758844" cy="76675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Combinatorial Optimization</a:t>
              </a:r>
              <a:endParaRPr lang="en-US" sz="1000" dirty="0"/>
            </a:p>
          </p:txBody>
        </p:sp>
      </p:grpSp>
      <p:sp>
        <p:nvSpPr>
          <p:cNvPr id="25" name="Content Placeholder 4"/>
          <p:cNvSpPr txBox="1">
            <a:spLocks/>
          </p:cNvSpPr>
          <p:nvPr/>
        </p:nvSpPr>
        <p:spPr>
          <a:xfrm>
            <a:off x="257251" y="3186445"/>
            <a:ext cx="1715301" cy="2517182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r>
              <a:rPr lang="en-US" sz="2400" dirty="0" smtClean="0"/>
              <a:t> finds the best structure for a new sentence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158" y="3258314"/>
            <a:ext cx="4991100" cy="774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651565" y="4328218"/>
            <a:ext cx="5371886" cy="1051870"/>
            <a:chOff x="2651565" y="4328218"/>
            <a:chExt cx="5371886" cy="1051870"/>
          </a:xfrm>
        </p:grpSpPr>
        <p:grpSp>
          <p:nvGrpSpPr>
            <p:cNvPr id="27" name="Group 26"/>
            <p:cNvGrpSpPr/>
            <p:nvPr/>
          </p:nvGrpSpPr>
          <p:grpSpPr>
            <a:xfrm>
              <a:off x="2651565" y="4328218"/>
              <a:ext cx="5371886" cy="1051870"/>
              <a:chOff x="3910814" y="2526494"/>
              <a:chExt cx="3937505" cy="7788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new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*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 descr="alice-saw-bo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2925" y="4455041"/>
              <a:ext cx="4722538" cy="839562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2487630" y="1141263"/>
            <a:ext cx="6347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Given a </a:t>
            </a:r>
            <a:r>
              <a:rPr lang="en-US" sz="2400" b="1" dirty="0" smtClean="0">
                <a:cs typeface="Times New Roman"/>
              </a:rPr>
              <a:t>new sentence,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Search over the </a:t>
            </a:r>
            <a:r>
              <a:rPr lang="en-US" sz="2400" b="1" dirty="0" smtClean="0">
                <a:cs typeface="Times New Roman"/>
              </a:rPr>
              <a:t>set of all possible structures </a:t>
            </a:r>
            <a:r>
              <a:rPr lang="en-US" sz="2400" dirty="0" smtClean="0">
                <a:cs typeface="Times New Roman"/>
              </a:rPr>
              <a:t>(often exponential in size of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sz="2400" dirty="0" smtClean="0">
                <a:cs typeface="Times New Roman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Return the </a:t>
            </a:r>
            <a:r>
              <a:rPr lang="en-US" sz="2400" b="1" dirty="0" smtClean="0">
                <a:cs typeface="Times New Roman"/>
              </a:rPr>
              <a:t>highest scoring </a:t>
            </a:r>
            <a:r>
              <a:rPr lang="en-US" sz="2400" dirty="0" smtClean="0">
                <a:cs typeface="Times New Roman"/>
              </a:rPr>
              <a:t>structure, </a:t>
            </a:r>
            <a:r>
              <a:rPr lang="en-US" sz="2400" dirty="0" smtClean="0">
                <a:latin typeface="Times New Roman"/>
                <a:cs typeface="Times New Roman"/>
              </a:rPr>
              <a:t>y</a:t>
            </a:r>
            <a:r>
              <a:rPr lang="en-US" sz="2400" baseline="30000" dirty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cs typeface="Times New Roman"/>
            </a:endParaRPr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259591" y="5803888"/>
            <a:ext cx="1712961" cy="988976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</a:t>
            </a:r>
            <a:r>
              <a:rPr lang="en-US" sz="2400" dirty="0" smtClean="0"/>
              <a:t>Inference is usually called as a </a:t>
            </a:r>
            <a:r>
              <a:rPr lang="en-US" sz="2400" b="1" dirty="0" smtClean="0"/>
              <a:t>subroutine</a:t>
            </a:r>
            <a:r>
              <a:rPr lang="en-US" sz="2400" dirty="0" smtClean="0"/>
              <a:t> in learning)</a:t>
            </a:r>
          </a:p>
        </p:txBody>
      </p:sp>
    </p:spTree>
    <p:extLst>
      <p:ext uri="{BB962C8B-B14F-4D97-AF65-F5344CB8AC3E}">
        <p14:creationId xmlns:p14="http://schemas.microsoft.com/office/powerpoint/2010/main" val="42419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51565" y="4328218"/>
            <a:ext cx="5371886" cy="1051870"/>
            <a:chOff x="2651565" y="1360645"/>
            <a:chExt cx="5371886" cy="105187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1565" y="1360645"/>
              <a:ext cx="5371886" cy="1051870"/>
              <a:chOff x="3910814" y="2526494"/>
              <a:chExt cx="3937505" cy="7788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new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*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alice-saw-bob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324"/>
            <a:stretch/>
          </p:blipFill>
          <p:spPr>
            <a:xfrm>
              <a:off x="3222925" y="2077882"/>
              <a:ext cx="4722538" cy="24914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17" name="Oval 16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37110" y="1886250"/>
            <a:ext cx="1572729" cy="1042213"/>
            <a:chOff x="1323924" y="3989526"/>
            <a:chExt cx="4276343" cy="2861834"/>
          </a:xfrm>
        </p:grpSpPr>
        <p:sp>
          <p:nvSpPr>
            <p:cNvPr id="22" name="Oval 21"/>
            <p:cNvSpPr/>
            <p:nvPr/>
          </p:nvSpPr>
          <p:spPr>
            <a:xfrm rot="2711175">
              <a:off x="2031179" y="3282271"/>
              <a:ext cx="2861834" cy="4276343"/>
            </a:xfrm>
            <a:prstGeom prst="ellipse">
              <a:avLst/>
            </a:prstGeom>
            <a:solidFill>
              <a:srgbClr val="0000FF">
                <a:alpha val="5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4828" y="5443098"/>
              <a:ext cx="2758844" cy="76675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Combinatorial Optimization</a:t>
              </a:r>
              <a:endParaRPr lang="en-US" sz="1000" dirty="0"/>
            </a:p>
          </p:txBody>
        </p:sp>
      </p:grpSp>
      <p:sp>
        <p:nvSpPr>
          <p:cNvPr id="25" name="Content Placeholder 4"/>
          <p:cNvSpPr txBox="1">
            <a:spLocks/>
          </p:cNvSpPr>
          <p:nvPr/>
        </p:nvSpPr>
        <p:spPr>
          <a:xfrm>
            <a:off x="257251" y="3186445"/>
            <a:ext cx="1715301" cy="2517182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r>
              <a:rPr lang="en-US" sz="2400" dirty="0" smtClean="0"/>
              <a:t> finds the best structure for a new sentence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44"/>
          <a:stretch/>
        </p:blipFill>
        <p:spPr>
          <a:xfrm>
            <a:off x="2774158" y="3258314"/>
            <a:ext cx="1005973" cy="774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651565" y="4328218"/>
            <a:ext cx="5371886" cy="1051870"/>
            <a:chOff x="2651565" y="4328218"/>
            <a:chExt cx="5371886" cy="1051870"/>
          </a:xfrm>
        </p:grpSpPr>
        <p:grpSp>
          <p:nvGrpSpPr>
            <p:cNvPr id="27" name="Group 26"/>
            <p:cNvGrpSpPr/>
            <p:nvPr/>
          </p:nvGrpSpPr>
          <p:grpSpPr>
            <a:xfrm>
              <a:off x="2651565" y="4328218"/>
              <a:ext cx="5371886" cy="1051870"/>
              <a:chOff x="3910814" y="2526494"/>
              <a:chExt cx="3937505" cy="7788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new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*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 descr="alice-saw-bo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2925" y="4455041"/>
              <a:ext cx="4722538" cy="839562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2487630" y="1141263"/>
            <a:ext cx="6347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Given a </a:t>
            </a:r>
            <a:r>
              <a:rPr lang="en-US" sz="2400" b="1" dirty="0" smtClean="0">
                <a:cs typeface="Times New Roman"/>
              </a:rPr>
              <a:t>new sentence,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Search over the </a:t>
            </a:r>
            <a:r>
              <a:rPr lang="en-US" sz="2400" b="1" dirty="0" smtClean="0">
                <a:cs typeface="Times New Roman"/>
              </a:rPr>
              <a:t>set of all possible structures </a:t>
            </a:r>
            <a:r>
              <a:rPr lang="en-US" sz="2400" dirty="0" smtClean="0">
                <a:cs typeface="Times New Roman"/>
              </a:rPr>
              <a:t>(often exponential in size of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sz="2400" dirty="0" smtClean="0">
                <a:cs typeface="Times New Roman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Return the </a:t>
            </a:r>
            <a:r>
              <a:rPr lang="en-US" sz="2400" b="1" dirty="0" smtClean="0">
                <a:cs typeface="Times New Roman"/>
              </a:rPr>
              <a:t>Minimum Bayes Risk (MBR) </a:t>
            </a:r>
            <a:r>
              <a:rPr lang="en-US" sz="2400" dirty="0" smtClean="0">
                <a:cs typeface="Times New Roman"/>
              </a:rPr>
              <a:t>structure, </a:t>
            </a:r>
            <a:r>
              <a:rPr lang="en-US" sz="2400" dirty="0" smtClean="0">
                <a:latin typeface="Times New Roman"/>
                <a:cs typeface="Times New Roman"/>
              </a:rPr>
              <a:t>y</a:t>
            </a:r>
            <a:r>
              <a:rPr lang="en-US" sz="2400" baseline="30000" dirty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cs typeface="Times New Roman"/>
            </a:endParaRPr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259591" y="5803888"/>
            <a:ext cx="1712961" cy="988976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</a:t>
            </a:r>
            <a:r>
              <a:rPr lang="en-US" sz="2400" dirty="0" smtClean="0"/>
              <a:t>Inference is usually called as a </a:t>
            </a:r>
            <a:r>
              <a:rPr lang="en-US" sz="2400" b="1" dirty="0" smtClean="0"/>
              <a:t>subroutine</a:t>
            </a:r>
            <a:r>
              <a:rPr lang="en-US" sz="2400" dirty="0" smtClean="0"/>
              <a:t> in learning)</a:t>
            </a:r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5"/>
          <a:stretch/>
        </p:blipFill>
        <p:spPr>
          <a:xfrm>
            <a:off x="3780131" y="3277908"/>
            <a:ext cx="4595237" cy="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17" name="Oval 16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37110" y="1886250"/>
            <a:ext cx="1572729" cy="1042213"/>
            <a:chOff x="1323924" y="3989526"/>
            <a:chExt cx="4276343" cy="2861834"/>
          </a:xfrm>
        </p:grpSpPr>
        <p:sp>
          <p:nvSpPr>
            <p:cNvPr id="22" name="Oval 21"/>
            <p:cNvSpPr/>
            <p:nvPr/>
          </p:nvSpPr>
          <p:spPr>
            <a:xfrm rot="2711175">
              <a:off x="2031179" y="3282271"/>
              <a:ext cx="2861834" cy="4276343"/>
            </a:xfrm>
            <a:prstGeom prst="ellipse">
              <a:avLst/>
            </a:prstGeom>
            <a:solidFill>
              <a:srgbClr val="0000FF">
                <a:alpha val="5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4828" y="5443098"/>
              <a:ext cx="2758844" cy="76675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Combinatorial Optimization</a:t>
              </a:r>
              <a:endParaRPr lang="en-US" sz="1000" dirty="0"/>
            </a:p>
          </p:txBody>
        </p:sp>
      </p:grpSp>
      <p:sp>
        <p:nvSpPr>
          <p:cNvPr id="25" name="Content Placeholder 4"/>
          <p:cNvSpPr txBox="1">
            <a:spLocks/>
          </p:cNvSpPr>
          <p:nvPr/>
        </p:nvSpPr>
        <p:spPr>
          <a:xfrm>
            <a:off x="257251" y="3186445"/>
            <a:ext cx="1715301" cy="2517182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r>
              <a:rPr lang="en-US" sz="2400" dirty="0" smtClean="0"/>
              <a:t> finds the best structure for a new sentence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44"/>
          <a:stretch/>
        </p:blipFill>
        <p:spPr>
          <a:xfrm>
            <a:off x="2774158" y="3258314"/>
            <a:ext cx="1005973" cy="7747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487630" y="1141263"/>
            <a:ext cx="6347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Given a </a:t>
            </a:r>
            <a:r>
              <a:rPr lang="en-US" sz="2400" b="1" dirty="0" smtClean="0">
                <a:cs typeface="Times New Roman"/>
              </a:rPr>
              <a:t>new sentence,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Search over the </a:t>
            </a:r>
            <a:r>
              <a:rPr lang="en-US" sz="2400" b="1" dirty="0" smtClean="0">
                <a:cs typeface="Times New Roman"/>
              </a:rPr>
              <a:t>set of all possible structures </a:t>
            </a:r>
            <a:r>
              <a:rPr lang="en-US" sz="2400" dirty="0" smtClean="0">
                <a:cs typeface="Times New Roman"/>
              </a:rPr>
              <a:t>(often exponential in size of 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sz="2400" dirty="0" smtClean="0">
                <a:cs typeface="Times New Roman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Times New Roman"/>
              </a:rPr>
              <a:t>Return the </a:t>
            </a:r>
            <a:r>
              <a:rPr lang="en-US" sz="2400" b="1" dirty="0" smtClean="0">
                <a:cs typeface="Times New Roman"/>
              </a:rPr>
              <a:t>Minimum Bayes Risk (MBR) </a:t>
            </a:r>
            <a:r>
              <a:rPr lang="en-US" sz="2400" dirty="0" smtClean="0">
                <a:cs typeface="Times New Roman"/>
              </a:rPr>
              <a:t>structure, </a:t>
            </a:r>
            <a:r>
              <a:rPr lang="en-US" sz="2400" dirty="0" smtClean="0">
                <a:latin typeface="Times New Roman"/>
                <a:cs typeface="Times New Roman"/>
              </a:rPr>
              <a:t>y</a:t>
            </a:r>
            <a:r>
              <a:rPr lang="en-US" sz="2400" baseline="30000" dirty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cs typeface="Times New Roman"/>
            </a:endParaRPr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259591" y="5803888"/>
            <a:ext cx="1712961" cy="988976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</a:t>
            </a:r>
            <a:r>
              <a:rPr lang="en-US" sz="2400" dirty="0" smtClean="0"/>
              <a:t>Inference is usually called as a </a:t>
            </a:r>
            <a:r>
              <a:rPr lang="en-US" sz="2400" b="1" dirty="0" smtClean="0"/>
              <a:t>subroutine</a:t>
            </a:r>
            <a:r>
              <a:rPr lang="en-US" sz="2400" dirty="0" smtClean="0"/>
              <a:t> in learning)</a:t>
            </a:r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5"/>
          <a:stretch/>
        </p:blipFill>
        <p:spPr>
          <a:xfrm>
            <a:off x="3780131" y="3277908"/>
            <a:ext cx="4595237" cy="7551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482" y="4838190"/>
            <a:ext cx="2589112" cy="1941834"/>
          </a:xfrm>
          <a:prstGeom prst="rect">
            <a:avLst/>
          </a:prstGeom>
        </p:spPr>
      </p:pic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823" y="5926430"/>
            <a:ext cx="805929" cy="5820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85" y="5480834"/>
            <a:ext cx="910920" cy="12134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099" y="5224617"/>
            <a:ext cx="1510848" cy="151084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16" y="5480833"/>
            <a:ext cx="1155455" cy="1155455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2297572" y="4938450"/>
            <a:ext cx="6537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41812" y="4511659"/>
            <a:ext cx="0" cy="1080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04415" y="4511659"/>
            <a:ext cx="0" cy="1080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186824" y="4472742"/>
            <a:ext cx="927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Easy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87681" y="4455960"/>
            <a:ext cx="277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Polynomial time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07947" y="4455960"/>
            <a:ext cx="2036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42729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2540154" cy="2140347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r>
              <a:rPr lang="en-US" sz="2600" dirty="0" smtClean="0"/>
              <a:t> inspires the structures we want to predict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5991298" y="2605644"/>
            <a:ext cx="2695502" cy="870004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It also tells us what to optimize</a:t>
            </a: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991298" y="997097"/>
            <a:ext cx="2695502" cy="1550245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Our </a:t>
            </a:r>
            <a:r>
              <a:rPr lang="en-US" sz="2600" b="1" dirty="0" smtClean="0"/>
              <a:t>model</a:t>
            </a:r>
            <a:r>
              <a:rPr lang="en-US" sz="2600" dirty="0" smtClean="0"/>
              <a:t> defines a score for each structure</a:t>
            </a: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91298" y="4567358"/>
            <a:ext cx="2695502" cy="2060882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r>
              <a:rPr lang="en-US" sz="2400" dirty="0" smtClean="0"/>
              <a:t> tunes the parameters of the model</a:t>
            </a: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3614896"/>
            <a:ext cx="2540154" cy="2060883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r>
              <a:rPr lang="en-US" sz="2400" dirty="0" smtClean="0"/>
              <a:t> finds the best structure for a new sentence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8303" y="2493586"/>
            <a:ext cx="2374839" cy="2412563"/>
            <a:chOff x="2634219" y="2203730"/>
            <a:chExt cx="2374839" cy="2412563"/>
          </a:xfrm>
        </p:grpSpPr>
        <p:grpSp>
          <p:nvGrpSpPr>
            <p:cNvPr id="20" name="Group 19"/>
            <p:cNvGrpSpPr/>
            <p:nvPr/>
          </p:nvGrpSpPr>
          <p:grpSpPr>
            <a:xfrm>
              <a:off x="2670934" y="2203730"/>
              <a:ext cx="1275904" cy="1557344"/>
              <a:chOff x="1423754" y="933909"/>
              <a:chExt cx="3469258" cy="4276343"/>
            </a:xfrm>
          </p:grpSpPr>
          <p:sp>
            <p:nvSpPr>
              <p:cNvPr id="21" name="Oval 20"/>
              <p:cNvSpPr/>
              <p:nvPr/>
            </p:nvSpPr>
            <p:spPr>
              <a:xfrm rot="18911076">
                <a:off x="2031178" y="933909"/>
                <a:ext cx="2861834" cy="4276343"/>
              </a:xfrm>
              <a:prstGeom prst="ellipse">
                <a:avLst/>
              </a:prstGeom>
              <a:solidFill>
                <a:srgbClr val="008000">
                  <a:alpha val="61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23754" y="1904323"/>
                <a:ext cx="2759918" cy="80717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 smtClean="0"/>
                  <a:t>Linguistics</a:t>
                </a:r>
                <a:endParaRPr lang="en-US" sz="1000" dirty="0" smtClean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36329" y="2461296"/>
              <a:ext cx="1572729" cy="1042213"/>
              <a:chOff x="3504907" y="1641164"/>
              <a:chExt cx="4276343" cy="2861834"/>
            </a:xfrm>
          </p:grpSpPr>
          <p:sp>
            <p:nvSpPr>
              <p:cNvPr id="24" name="Oval 23"/>
              <p:cNvSpPr/>
              <p:nvPr/>
            </p:nvSpPr>
            <p:spPr>
              <a:xfrm rot="2711175">
                <a:off x="4212162" y="933909"/>
                <a:ext cx="2861834" cy="4276343"/>
              </a:xfrm>
              <a:prstGeom prst="ellipse">
                <a:avLst/>
              </a:prstGeom>
              <a:solidFill>
                <a:srgbClr val="FF6600">
                  <a:alpha val="63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39743" y="1904319"/>
                <a:ext cx="3014531" cy="80717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 smtClean="0"/>
                  <a:t>Mathematical Modeling</a:t>
                </a:r>
                <a:endParaRPr lang="en-US" sz="1000" dirty="0" smtClean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696439" y="3058949"/>
              <a:ext cx="1272462" cy="1557344"/>
              <a:chOff x="4212163" y="3282271"/>
              <a:chExt cx="3459899" cy="4276343"/>
            </a:xfrm>
          </p:grpSpPr>
          <p:sp>
            <p:nvSpPr>
              <p:cNvPr id="27" name="Oval 26"/>
              <p:cNvSpPr/>
              <p:nvPr/>
            </p:nvSpPr>
            <p:spPr>
              <a:xfrm rot="18911076">
                <a:off x="4212163" y="3282271"/>
                <a:ext cx="2861834" cy="4276343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52129" y="5417178"/>
                <a:ext cx="2819933" cy="79267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/>
                  <a:t>Machine </a:t>
                </a:r>
                <a:r>
                  <a:rPr lang="en-US" sz="1000" b="1" dirty="0" smtClean="0"/>
                  <a:t>Learning</a:t>
                </a:r>
                <a:endParaRPr lang="en-US" sz="10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4219" y="3316514"/>
              <a:ext cx="1572729" cy="1042213"/>
              <a:chOff x="1323924" y="3989526"/>
              <a:chExt cx="4276343" cy="2861834"/>
            </a:xfrm>
          </p:grpSpPr>
          <p:sp>
            <p:nvSpPr>
              <p:cNvPr id="30" name="Oval 29"/>
              <p:cNvSpPr/>
              <p:nvPr/>
            </p:nvSpPr>
            <p:spPr>
              <a:xfrm rot="2711175">
                <a:off x="2031179" y="3282271"/>
                <a:ext cx="2861834" cy="4276343"/>
              </a:xfrm>
              <a:prstGeom prst="ellipse">
                <a:avLst/>
              </a:prstGeom>
              <a:solidFill>
                <a:srgbClr val="0000FF">
                  <a:alpha val="58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24828" y="5443098"/>
                <a:ext cx="2758844" cy="76675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/>
                  <a:t>Combinatorial Optimization</a:t>
                </a:r>
                <a:endParaRPr lang="en-US" sz="10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97249" y="3162338"/>
              <a:ext cx="880633" cy="582061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77500" lnSpcReduction="20000"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NLP</a:t>
              </a:r>
              <a:endParaRPr lang="en-US" sz="4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tent Placeholder 4"/>
          <p:cNvSpPr txBox="1">
            <a:spLocks/>
          </p:cNvSpPr>
          <p:nvPr/>
        </p:nvSpPr>
        <p:spPr>
          <a:xfrm>
            <a:off x="635039" y="5755213"/>
            <a:ext cx="2540154" cy="873027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(Inference</a:t>
            </a:r>
            <a:r>
              <a:rPr lang="en-US" sz="2400" dirty="0" smtClean="0"/>
              <a:t> is usually called as a subroutine in learning)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20835" y="1559586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63951" y="3698446"/>
            <a:ext cx="0" cy="71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20835" y="5555250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Abstraction for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702" y="217958"/>
            <a:ext cx="1572729" cy="1042213"/>
            <a:chOff x="3504907" y="1641164"/>
            <a:chExt cx="4276343" cy="2861834"/>
          </a:xfrm>
        </p:grpSpPr>
        <p:sp>
          <p:nvSpPr>
            <p:cNvPr id="6" name="Oval 5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cxnSp>
        <p:nvCxnSpPr>
          <p:cNvPr id="27" name="Curved Connector 26"/>
          <p:cNvCxnSpPr>
            <a:stCxn id="41" idx="2"/>
            <a:endCxn id="97" idx="0"/>
          </p:cNvCxnSpPr>
          <p:nvPr/>
        </p:nvCxnSpPr>
        <p:spPr>
          <a:xfrm rot="16200000" flipH="1">
            <a:off x="5749006" y="1857365"/>
            <a:ext cx="865552" cy="3526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1" idx="3"/>
            <a:endCxn id="108" idx="0"/>
          </p:cNvCxnSpPr>
          <p:nvPr/>
        </p:nvCxnSpPr>
        <p:spPr>
          <a:xfrm>
            <a:off x="6274719" y="1331654"/>
            <a:ext cx="906195" cy="176822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1" idx="1"/>
            <a:endCxn id="100" idx="0"/>
          </p:cNvCxnSpPr>
          <p:nvPr/>
        </p:nvCxnSpPr>
        <p:spPr>
          <a:xfrm rot="10800000" flipV="1">
            <a:off x="5392488" y="1331654"/>
            <a:ext cx="692833" cy="176283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41" idx="1"/>
            <a:endCxn id="94" idx="0"/>
          </p:cNvCxnSpPr>
          <p:nvPr/>
        </p:nvCxnSpPr>
        <p:spPr>
          <a:xfrm rot="10800000" flipV="1">
            <a:off x="4587513" y="1331654"/>
            <a:ext cx="1497809" cy="256334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41" idx="3"/>
            <a:endCxn id="114" idx="0"/>
          </p:cNvCxnSpPr>
          <p:nvPr/>
        </p:nvCxnSpPr>
        <p:spPr>
          <a:xfrm>
            <a:off x="6274719" y="1331654"/>
            <a:ext cx="1707732" cy="256603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41" idx="3"/>
            <a:endCxn id="120" idx="0"/>
          </p:cNvCxnSpPr>
          <p:nvPr/>
        </p:nvCxnSpPr>
        <p:spPr>
          <a:xfrm>
            <a:off x="6274719" y="1331654"/>
            <a:ext cx="2504912" cy="33652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41" idx="1"/>
            <a:endCxn id="103" idx="0"/>
          </p:cNvCxnSpPr>
          <p:nvPr/>
        </p:nvCxnSpPr>
        <p:spPr>
          <a:xfrm rot="10800000" flipV="1">
            <a:off x="3791602" y="1331654"/>
            <a:ext cx="2293720" cy="334971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1" idx="1"/>
            <a:endCxn id="139" idx="0"/>
          </p:cNvCxnSpPr>
          <p:nvPr/>
        </p:nvCxnSpPr>
        <p:spPr>
          <a:xfrm rot="10800000" flipV="1">
            <a:off x="5155364" y="1331654"/>
            <a:ext cx="929958" cy="335789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41" idx="3"/>
            <a:endCxn id="132" idx="0"/>
          </p:cNvCxnSpPr>
          <p:nvPr/>
        </p:nvCxnSpPr>
        <p:spPr>
          <a:xfrm>
            <a:off x="6274719" y="1331654"/>
            <a:ext cx="902264" cy="33550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41" idx="3"/>
            <a:endCxn id="126" idx="0"/>
          </p:cNvCxnSpPr>
          <p:nvPr/>
        </p:nvCxnSpPr>
        <p:spPr>
          <a:xfrm>
            <a:off x="6274719" y="1331654"/>
            <a:ext cx="125075" cy="257610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85321" y="1236955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42" name="Curved Connector 41"/>
          <p:cNvCxnSpPr>
            <a:stCxn id="41" idx="1"/>
            <a:endCxn id="127" idx="0"/>
          </p:cNvCxnSpPr>
          <p:nvPr/>
        </p:nvCxnSpPr>
        <p:spPr>
          <a:xfrm rot="10800000" flipV="1">
            <a:off x="5966570" y="1331654"/>
            <a:ext cx="118753" cy="25724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41" idx="1"/>
            <a:endCxn id="138" idx="0"/>
          </p:cNvCxnSpPr>
          <p:nvPr/>
        </p:nvCxnSpPr>
        <p:spPr>
          <a:xfrm rot="10800000" flipV="1">
            <a:off x="5588590" y="1331654"/>
            <a:ext cx="496732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41" idx="3"/>
            <a:endCxn id="121" idx="0"/>
          </p:cNvCxnSpPr>
          <p:nvPr/>
        </p:nvCxnSpPr>
        <p:spPr>
          <a:xfrm>
            <a:off x="6274719" y="1331654"/>
            <a:ext cx="2071687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1" idx="3"/>
            <a:endCxn id="115" idx="0"/>
          </p:cNvCxnSpPr>
          <p:nvPr/>
        </p:nvCxnSpPr>
        <p:spPr>
          <a:xfrm>
            <a:off x="6274719" y="1331654"/>
            <a:ext cx="1274507" cy="256234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1" idx="3"/>
            <a:endCxn id="109" idx="0"/>
          </p:cNvCxnSpPr>
          <p:nvPr/>
        </p:nvCxnSpPr>
        <p:spPr>
          <a:xfrm>
            <a:off x="6274719" y="1331654"/>
            <a:ext cx="472968" cy="176452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1" idx="3"/>
            <a:endCxn id="133" idx="0"/>
          </p:cNvCxnSpPr>
          <p:nvPr/>
        </p:nvCxnSpPr>
        <p:spPr>
          <a:xfrm>
            <a:off x="6274719" y="1331654"/>
            <a:ext cx="469038" cy="335140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006389" y="4689552"/>
            <a:ext cx="731177" cy="505337"/>
            <a:chOff x="1669583" y="4641148"/>
            <a:chExt cx="761821" cy="526516"/>
          </a:xfrm>
        </p:grpSpPr>
        <p:cxnSp>
          <p:nvCxnSpPr>
            <p:cNvPr id="134" name="Straight Connector 133"/>
            <p:cNvCxnSpPr>
              <a:stCxn id="138" idx="4"/>
              <a:endCxn id="13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36" name="Straight Connector 135"/>
            <p:cNvCxnSpPr>
              <a:stCxn id="139" idx="4"/>
              <a:endCxn id="13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94781" y="4683061"/>
            <a:ext cx="731177" cy="505337"/>
            <a:chOff x="1669583" y="4641148"/>
            <a:chExt cx="761821" cy="526516"/>
          </a:xfrm>
        </p:grpSpPr>
        <p:cxnSp>
          <p:nvCxnSpPr>
            <p:cNvPr id="128" name="Straight Connector 127"/>
            <p:cNvCxnSpPr>
              <a:stCxn id="132" idx="4"/>
              <a:endCxn id="12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30" name="Straight Connector 129"/>
            <p:cNvCxnSpPr>
              <a:stCxn id="133" idx="4"/>
              <a:endCxn id="13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17592" y="3904070"/>
            <a:ext cx="731177" cy="505337"/>
            <a:chOff x="1669583" y="4641148"/>
            <a:chExt cx="761821" cy="526516"/>
          </a:xfrm>
        </p:grpSpPr>
        <p:cxnSp>
          <p:nvCxnSpPr>
            <p:cNvPr id="122" name="Straight Connector 121"/>
            <p:cNvCxnSpPr>
              <a:stCxn id="126" idx="4"/>
              <a:endCxn id="123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24" name="Straight Connector 123"/>
            <p:cNvCxnSpPr>
              <a:stCxn id="127" idx="4"/>
              <a:endCxn id="125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97430" y="4693244"/>
            <a:ext cx="731177" cy="505337"/>
            <a:chOff x="1669583" y="4641148"/>
            <a:chExt cx="761821" cy="526516"/>
          </a:xfrm>
        </p:grpSpPr>
        <p:cxnSp>
          <p:nvCxnSpPr>
            <p:cNvPr id="116" name="Straight Connector 115"/>
            <p:cNvCxnSpPr>
              <a:stCxn id="120" idx="4"/>
              <a:endCxn id="11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21" idx="4"/>
              <a:endCxn id="11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00250" y="3893996"/>
            <a:ext cx="731177" cy="505337"/>
            <a:chOff x="1669583" y="4641148"/>
            <a:chExt cx="761821" cy="526516"/>
          </a:xfrm>
        </p:grpSpPr>
        <p:cxnSp>
          <p:nvCxnSpPr>
            <p:cNvPr id="110" name="Straight Connector 109"/>
            <p:cNvCxnSpPr>
              <a:stCxn id="114" idx="4"/>
              <a:endCxn id="11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5" idx="4"/>
              <a:endCxn id="11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98712" y="3096182"/>
            <a:ext cx="731177" cy="505337"/>
            <a:chOff x="1669583" y="4641148"/>
            <a:chExt cx="761821" cy="526516"/>
          </a:xfrm>
        </p:grpSpPr>
        <p:cxnSp>
          <p:nvCxnSpPr>
            <p:cNvPr id="104" name="Straight Connector 103"/>
            <p:cNvCxnSpPr>
              <a:stCxn id="108" idx="4"/>
              <a:endCxn id="10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06" name="Straight Connector 105"/>
            <p:cNvCxnSpPr>
              <a:stCxn id="109" idx="4"/>
              <a:endCxn id="10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2626" y="4681372"/>
            <a:ext cx="297950" cy="505337"/>
            <a:chOff x="1672758" y="4641148"/>
            <a:chExt cx="310438" cy="526516"/>
          </a:xfrm>
        </p:grpSpPr>
        <p:cxnSp>
          <p:nvCxnSpPr>
            <p:cNvPr id="101" name="Straight Connector 100"/>
            <p:cNvCxnSpPr>
              <a:stCxn id="103" idx="4"/>
              <a:endCxn id="102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43513" y="3094492"/>
            <a:ext cx="297950" cy="505337"/>
            <a:chOff x="3340741" y="2987760"/>
            <a:chExt cx="310438" cy="526516"/>
          </a:xfrm>
        </p:grpSpPr>
        <p:cxnSp>
          <p:nvCxnSpPr>
            <p:cNvPr id="98" name="Straight Connector 97"/>
            <p:cNvCxnSpPr>
              <a:stCxn id="100" idx="4"/>
              <a:endCxn id="99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34570" y="2291905"/>
            <a:ext cx="297950" cy="505337"/>
            <a:chOff x="4164954" y="2151534"/>
            <a:chExt cx="310438" cy="526516"/>
          </a:xfrm>
        </p:grpSpPr>
        <p:cxnSp>
          <p:nvCxnSpPr>
            <p:cNvPr id="95" name="Straight Connector 94"/>
            <p:cNvCxnSpPr>
              <a:stCxn id="97" idx="4"/>
              <a:endCxn id="96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438537" y="3894997"/>
            <a:ext cx="297950" cy="505337"/>
            <a:chOff x="2502031" y="3821812"/>
            <a:chExt cx="310438" cy="526516"/>
          </a:xfrm>
        </p:grpSpPr>
        <p:sp>
          <p:nvSpPr>
            <p:cNvPr id="92" name="Rectangle 91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2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614392" y="2986132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59" name="Straight Connector 125"/>
          <p:cNvCxnSpPr>
            <a:stCxn id="58" idx="3"/>
            <a:endCxn id="114" idx="0"/>
          </p:cNvCxnSpPr>
          <p:nvPr/>
        </p:nvCxnSpPr>
        <p:spPr>
          <a:xfrm>
            <a:off x="7724440" y="3041157"/>
            <a:ext cx="258012" cy="85653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29"/>
          <p:cNvCxnSpPr>
            <a:stCxn id="58" idx="1"/>
            <a:endCxn id="108" idx="7"/>
          </p:cNvCxnSpPr>
          <p:nvPr/>
        </p:nvCxnSpPr>
        <p:spPr>
          <a:xfrm rot="10800000" flipV="1">
            <a:off x="7286254" y="3041157"/>
            <a:ext cx="328138" cy="102419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80555" y="2687192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2" name="Straight Connector 143"/>
          <p:cNvCxnSpPr>
            <a:stCxn id="61" idx="1"/>
            <a:endCxn id="108" idx="7"/>
          </p:cNvCxnSpPr>
          <p:nvPr/>
        </p:nvCxnSpPr>
        <p:spPr>
          <a:xfrm rot="10800000" flipV="1">
            <a:off x="7286255" y="2742216"/>
            <a:ext cx="1094301" cy="40136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44"/>
          <p:cNvCxnSpPr>
            <a:stCxn id="61" idx="3"/>
            <a:endCxn id="120" idx="0"/>
          </p:cNvCxnSpPr>
          <p:nvPr/>
        </p:nvCxnSpPr>
        <p:spPr>
          <a:xfrm>
            <a:off x="8490603" y="2742216"/>
            <a:ext cx="289029" cy="1954721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411730" y="3776956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5" name="Straight Connector 148"/>
          <p:cNvCxnSpPr>
            <a:stCxn id="64" idx="3"/>
            <a:endCxn id="120" idx="0"/>
          </p:cNvCxnSpPr>
          <p:nvPr/>
        </p:nvCxnSpPr>
        <p:spPr>
          <a:xfrm>
            <a:off x="8521779" y="3831981"/>
            <a:ext cx="257853" cy="864957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49"/>
          <p:cNvCxnSpPr>
            <a:stCxn id="64" idx="1"/>
            <a:endCxn id="114" idx="7"/>
          </p:cNvCxnSpPr>
          <p:nvPr/>
        </p:nvCxnSpPr>
        <p:spPr>
          <a:xfrm rot="10800000" flipV="1">
            <a:off x="8087794" y="3831980"/>
            <a:ext cx="323938" cy="10941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802402" y="5090981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8" name="Straight Connector 164"/>
          <p:cNvCxnSpPr>
            <a:stCxn id="67" idx="1"/>
            <a:endCxn id="103" idx="6"/>
          </p:cNvCxnSpPr>
          <p:nvPr/>
        </p:nvCxnSpPr>
        <p:spPr>
          <a:xfrm rot="10800000">
            <a:off x="3940576" y="4830578"/>
            <a:ext cx="861826" cy="315428"/>
          </a:xfrm>
          <a:prstGeom prst="curvedConnector3">
            <a:avLst>
              <a:gd name="adj1" fmla="val 50000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65"/>
          <p:cNvCxnSpPr>
            <a:stCxn id="67" idx="0"/>
            <a:endCxn id="139" idx="2"/>
          </p:cNvCxnSpPr>
          <p:nvPr/>
        </p:nvCxnSpPr>
        <p:spPr>
          <a:xfrm rot="5400000" flipH="1" flipV="1">
            <a:off x="4805795" y="4890389"/>
            <a:ext cx="252224" cy="14896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643845" y="4308903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71" name="Straight Connector 164"/>
          <p:cNvCxnSpPr>
            <a:stCxn id="70" idx="1"/>
            <a:endCxn id="103" idx="6"/>
          </p:cNvCxnSpPr>
          <p:nvPr/>
        </p:nvCxnSpPr>
        <p:spPr>
          <a:xfrm rot="10800000" flipV="1">
            <a:off x="3940577" y="4363927"/>
            <a:ext cx="1703269" cy="466650"/>
          </a:xfrm>
          <a:prstGeom prst="curvedConnector3">
            <a:avLst>
              <a:gd name="adj1" fmla="val 42307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65"/>
          <p:cNvCxnSpPr>
            <a:stCxn id="70" idx="0"/>
            <a:endCxn id="127" idx="2"/>
          </p:cNvCxnSpPr>
          <p:nvPr/>
        </p:nvCxnSpPr>
        <p:spPr>
          <a:xfrm rot="5400000" flipH="1" flipV="1">
            <a:off x="5630417" y="4121729"/>
            <a:ext cx="255627" cy="118723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438720" y="3491469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74" name="Straight Connector 164"/>
          <p:cNvCxnSpPr>
            <a:stCxn id="73" idx="1"/>
            <a:endCxn id="103" idx="6"/>
          </p:cNvCxnSpPr>
          <p:nvPr/>
        </p:nvCxnSpPr>
        <p:spPr>
          <a:xfrm rot="10800000" flipV="1">
            <a:off x="3940576" y="3546494"/>
            <a:ext cx="2498144" cy="1284084"/>
          </a:xfrm>
          <a:prstGeom prst="curvedConnector3">
            <a:avLst>
              <a:gd name="adj1" fmla="val 59242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65"/>
          <p:cNvCxnSpPr>
            <a:stCxn id="73" idx="0"/>
            <a:endCxn id="109" idx="2"/>
          </p:cNvCxnSpPr>
          <p:nvPr/>
        </p:nvCxnSpPr>
        <p:spPr>
          <a:xfrm rot="5400000" flipH="1" flipV="1">
            <a:off x="6423188" y="3315946"/>
            <a:ext cx="246081" cy="104966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Content Placeholder 4"/>
          <p:cNvSpPr txBox="1">
            <a:spLocks/>
          </p:cNvSpPr>
          <p:nvPr/>
        </p:nvSpPr>
        <p:spPr>
          <a:xfrm>
            <a:off x="180155" y="1932246"/>
            <a:ext cx="2468126" cy="210777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Now we can work at this level of abstraction.</a:t>
            </a:r>
            <a:endParaRPr lang="en-US" sz="2600" dirty="0"/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5" y="5346683"/>
            <a:ext cx="5121477" cy="13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4999683" cy="5044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Thus far, we’ve seen how to compute (approximate) </a:t>
            </a:r>
            <a:r>
              <a:rPr lang="en-US" dirty="0" err="1" smtClean="0"/>
              <a:t>marginals</a:t>
            </a:r>
            <a:r>
              <a:rPr lang="en-US" dirty="0" smtClean="0"/>
              <a:t>, given a factor graph…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…but where do the potential tables 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α </a:t>
            </a:r>
            <a:r>
              <a:rPr lang="en-US" dirty="0" smtClean="0"/>
              <a:t>come from?</a:t>
            </a:r>
          </a:p>
          <a:p>
            <a:pPr lvl="1"/>
            <a:r>
              <a:rPr lang="en-US" dirty="0" smtClean="0"/>
              <a:t>Some have a fixed structure (e.g. </a:t>
            </a:r>
            <a:r>
              <a:rPr lang="en-US" i="1" dirty="0" smtClean="0">
                <a:latin typeface="Times New Roman"/>
                <a:cs typeface="Times New Roman"/>
              </a:rPr>
              <a:t>Exactly1, </a:t>
            </a:r>
            <a:r>
              <a:rPr lang="en-US" i="1" dirty="0" err="1" smtClean="0">
                <a:latin typeface="Times New Roman"/>
                <a:cs typeface="Times New Roman"/>
              </a:rPr>
              <a:t>CKYTree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Others could be trained ahead of time (e.g. </a:t>
            </a:r>
            <a:r>
              <a:rPr lang="en-US" i="1" dirty="0" err="1" smtClean="0">
                <a:latin typeface="Times New Roman"/>
                <a:cs typeface="Times New Roman"/>
              </a:rPr>
              <a:t>TrigramHMM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the rest, we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define them parametrically and learn the parameters!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82143" y="2043000"/>
            <a:ext cx="2985598" cy="4212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Two ways to learn: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Standard CRF Training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(very simple; often yields state-of-the-art results)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ERMA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>(less simple; but takes approximations and loss function into account)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147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CRF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each potential function in terms of a fixed set of feature functions: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87165" y="3573756"/>
            <a:ext cx="0" cy="466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24392" y="3573756"/>
            <a:ext cx="0" cy="466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9026" y="4096745"/>
            <a:ext cx="1687165" cy="7533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dirty="0" smtClean="0"/>
              <a:t>Observed</a:t>
            </a:r>
            <a:br>
              <a:rPr lang="en-US" sz="2600" dirty="0" smtClean="0"/>
            </a:br>
            <a:r>
              <a:rPr lang="en-US" sz="2600" dirty="0" smtClean="0"/>
              <a:t>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0655" y="4096745"/>
            <a:ext cx="1790020" cy="7533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dirty="0" smtClean="0"/>
              <a:t>Predicted</a:t>
            </a:r>
            <a:br>
              <a:rPr lang="en-US" sz="2600" dirty="0" smtClean="0"/>
            </a:br>
            <a:r>
              <a:rPr lang="en-US" sz="2600" dirty="0" smtClean="0"/>
              <a:t>variables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80293"/>
            <a:ext cx="8240226" cy="5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5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2067" y="4778361"/>
            <a:ext cx="7095359" cy="1143249"/>
            <a:chOff x="1602067" y="5489733"/>
            <a:chExt cx="7095359" cy="1143249"/>
          </a:xfrm>
        </p:grpSpPr>
        <p:sp>
          <p:nvSpPr>
            <p:cNvPr id="69" name="AutoShape 57"/>
            <p:cNvSpPr>
              <a:spLocks noChangeArrowheads="1"/>
            </p:cNvSpPr>
            <p:nvPr/>
          </p:nvSpPr>
          <p:spPr bwMode="auto">
            <a:xfrm>
              <a:off x="1602067" y="5855107"/>
              <a:ext cx="7095359" cy="777875"/>
            </a:xfrm>
            <a:prstGeom prst="cloudCallout">
              <a:avLst>
                <a:gd name="adj1" fmla="val -15232"/>
                <a:gd name="adj2" fmla="val 4694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 sz="1800"/>
            </a:p>
          </p:txBody>
        </p:sp>
        <p:pic>
          <p:nvPicPr>
            <p:cNvPr id="70" name="Picture 59" descr="canstock1361183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41104" y="5489733"/>
              <a:ext cx="1178336" cy="102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CRF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each potential function in terms of a fixed set of feature functions: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80293"/>
            <a:ext cx="8240226" cy="542506"/>
          </a:xfrm>
          <a:prstGeom prst="rect">
            <a:avLst/>
          </a:prstGeom>
        </p:spPr>
      </p:pic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1724037" y="4240041"/>
            <a:ext cx="7260585" cy="1811337"/>
            <a:chOff x="1388485" y="2330663"/>
            <a:chExt cx="7260561" cy="1812059"/>
          </a:xfrm>
        </p:grpSpPr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72" name="TextBox 40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 dirty="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73" name="TextBox 41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 dirty="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74" name="TextBox 42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 dirty="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75" name="TextBox 43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 dirty="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76" name="TextBox 44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 dirty="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1738682" y="3345479"/>
              <a:ext cx="487360" cy="493910"/>
            </a:xfrm>
            <a:prstGeom prst="ellipse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226164" y="3345479"/>
              <a:ext cx="487361" cy="493910"/>
            </a:xfrm>
            <a:prstGeom prst="ellipse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737459" y="3343892"/>
              <a:ext cx="485773" cy="493909"/>
            </a:xfrm>
            <a:prstGeom prst="ellipse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232879" y="3345479"/>
              <a:ext cx="485773" cy="493910"/>
            </a:xfrm>
            <a:prstGeom prst="ellipse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7720362" y="3343892"/>
              <a:ext cx="485773" cy="493909"/>
            </a:xfrm>
            <a:prstGeom prst="ellipse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arrow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729157" y="2332251"/>
              <a:ext cx="485773" cy="493910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47" name="Straight Connector 46"/>
            <p:cNvCxnSpPr>
              <a:stCxn id="46" idx="4"/>
              <a:endCxn id="64" idx="0"/>
            </p:cNvCxnSpPr>
            <p:nvPr/>
          </p:nvCxnSpPr>
          <p:spPr>
            <a:xfrm>
              <a:off x="1972044" y="2826160"/>
              <a:ext cx="1587" cy="1540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6"/>
              <a:endCxn id="50" idx="2"/>
            </p:cNvCxnSpPr>
            <p:nvPr/>
          </p:nvCxnSpPr>
          <p:spPr>
            <a:xfrm>
              <a:off x="2214931" y="2579999"/>
              <a:ext cx="100170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595929" y="2468830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16639" y="2332251"/>
              <a:ext cx="487361" cy="493910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cxnSp>
          <p:nvCxnSpPr>
            <p:cNvPr id="51" name="Straight Connector 50"/>
            <p:cNvCxnSpPr>
              <a:stCxn id="50" idx="4"/>
              <a:endCxn id="65" idx="0"/>
            </p:cNvCxnSpPr>
            <p:nvPr/>
          </p:nvCxnSpPr>
          <p:spPr>
            <a:xfrm>
              <a:off x="3460320" y="2826160"/>
              <a:ext cx="1587" cy="1540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6"/>
              <a:endCxn id="54" idx="2"/>
            </p:cNvCxnSpPr>
            <p:nvPr/>
          </p:nvCxnSpPr>
          <p:spPr>
            <a:xfrm flipV="1">
              <a:off x="3704001" y="2576823"/>
              <a:ext cx="1022347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4083411" y="2468830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726347" y="2330663"/>
              <a:ext cx="487360" cy="4939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cxnSp>
          <p:nvCxnSpPr>
            <p:cNvPr id="55" name="Straight Connector 54"/>
            <p:cNvCxnSpPr>
              <a:stCxn id="54" idx="4"/>
              <a:endCxn id="66" idx="0"/>
            </p:cNvCxnSpPr>
            <p:nvPr/>
          </p:nvCxnSpPr>
          <p:spPr>
            <a:xfrm>
              <a:off x="4970027" y="2824572"/>
              <a:ext cx="0" cy="15563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6"/>
              <a:endCxn id="58" idx="2"/>
            </p:cNvCxnSpPr>
            <p:nvPr/>
          </p:nvCxnSpPr>
          <p:spPr>
            <a:xfrm>
              <a:off x="5213708" y="2576823"/>
              <a:ext cx="10080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594706" y="2467242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21767" y="2332251"/>
              <a:ext cx="487360" cy="493910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cxnSp>
          <p:nvCxnSpPr>
            <p:cNvPr id="59" name="Straight Connector 58"/>
            <p:cNvCxnSpPr>
              <a:stCxn id="58" idx="4"/>
              <a:endCxn id="67" idx="0"/>
            </p:cNvCxnSpPr>
            <p:nvPr/>
          </p:nvCxnSpPr>
          <p:spPr>
            <a:xfrm>
              <a:off x="6465447" y="2826160"/>
              <a:ext cx="1588" cy="1540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8" idx="6"/>
              <a:endCxn id="62" idx="2"/>
            </p:cNvCxnSpPr>
            <p:nvPr/>
          </p:nvCxnSpPr>
          <p:spPr>
            <a:xfrm flipV="1">
              <a:off x="6709128" y="2576823"/>
              <a:ext cx="1000122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090126" y="2468830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709249" y="2330663"/>
              <a:ext cx="487361" cy="4939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63" name="Straight Connector 62"/>
            <p:cNvCxnSpPr>
              <a:stCxn id="62" idx="4"/>
              <a:endCxn id="68" idx="0"/>
            </p:cNvCxnSpPr>
            <p:nvPr/>
          </p:nvCxnSpPr>
          <p:spPr>
            <a:xfrm>
              <a:off x="7952930" y="2824572"/>
              <a:ext cx="2381" cy="15563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85456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4205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5017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47179" y="2980209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3624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93" name="Picture 9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29" y="5387725"/>
            <a:ext cx="508000" cy="292100"/>
          </a:xfrm>
          <a:prstGeom prst="rect">
            <a:avLst/>
          </a:prstGeom>
        </p:spPr>
      </p:pic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29" y="4324178"/>
            <a:ext cx="495300" cy="330200"/>
          </a:xfrm>
          <a:prstGeom prst="rect">
            <a:avLst/>
          </a:prstGeom>
        </p:spPr>
      </p:pic>
      <p:sp>
        <p:nvSpPr>
          <p:cNvPr id="95" name="Left Brace 94"/>
          <p:cNvSpPr/>
          <p:nvPr/>
        </p:nvSpPr>
        <p:spPr>
          <a:xfrm>
            <a:off x="1390876" y="4031894"/>
            <a:ext cx="413231" cy="10955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/>
          <p:cNvSpPr/>
          <p:nvPr/>
        </p:nvSpPr>
        <p:spPr>
          <a:xfrm>
            <a:off x="1368710" y="5279853"/>
            <a:ext cx="413231" cy="4667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040170" y="6062765"/>
            <a:ext cx="4646986" cy="934347"/>
            <a:chOff x="1989096" y="5609346"/>
            <a:chExt cx="4646986" cy="934347"/>
          </a:xfrm>
        </p:grpSpPr>
        <p:sp>
          <p:nvSpPr>
            <p:cNvPr id="63" name="AutoShape 57"/>
            <p:cNvSpPr>
              <a:spLocks noChangeArrowheads="1"/>
            </p:cNvSpPr>
            <p:nvPr/>
          </p:nvSpPr>
          <p:spPr bwMode="auto">
            <a:xfrm>
              <a:off x="1989096" y="5965709"/>
              <a:ext cx="4646986" cy="577984"/>
            </a:xfrm>
            <a:prstGeom prst="cloudCallout">
              <a:avLst>
                <a:gd name="adj1" fmla="val -13275"/>
                <a:gd name="adj2" fmla="val 4694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 sz="1800"/>
            </a:p>
          </p:txBody>
        </p:sp>
        <p:pic>
          <p:nvPicPr>
            <p:cNvPr id="64" name="Picture 59" descr="canstock1361183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5833" y="5609346"/>
              <a:ext cx="861537" cy="75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CRF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each potential function in terms of a fixed set of feature functions: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80293"/>
            <a:ext cx="8240226" cy="542506"/>
          </a:xfrm>
          <a:prstGeom prst="rect">
            <a:avLst/>
          </a:prstGeom>
        </p:spPr>
      </p:pic>
      <p:grpSp>
        <p:nvGrpSpPr>
          <p:cNvPr id="69" name="Group 4"/>
          <p:cNvGrpSpPr>
            <a:grpSpLocks/>
          </p:cNvGrpSpPr>
          <p:nvPr/>
        </p:nvGrpSpPr>
        <p:grpSpPr bwMode="auto">
          <a:xfrm>
            <a:off x="2270296" y="3507180"/>
            <a:ext cx="4400550" cy="3203575"/>
            <a:chOff x="2243302" y="1613365"/>
            <a:chExt cx="4401149" cy="3204211"/>
          </a:xfrm>
        </p:grpSpPr>
        <p:sp>
          <p:nvSpPr>
            <p:cNvPr id="70" name="Oval 69"/>
            <p:cNvSpPr/>
            <p:nvPr/>
          </p:nvSpPr>
          <p:spPr>
            <a:xfrm>
              <a:off x="2459231" y="3788672"/>
              <a:ext cx="295315" cy="2985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40204" y="4390453"/>
              <a:ext cx="144483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7" name="Straight Connector 76"/>
            <p:cNvCxnSpPr>
              <a:stCxn id="70" idx="4"/>
              <a:endCxn id="71" idx="0"/>
            </p:cNvCxnSpPr>
            <p:nvPr/>
          </p:nvCxnSpPr>
          <p:spPr>
            <a:xfrm>
              <a:off x="2606888" y="4087181"/>
              <a:ext cx="4764" cy="3032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80" idx="2"/>
            </p:cNvCxnSpPr>
            <p:nvPr/>
          </p:nvCxnSpPr>
          <p:spPr>
            <a:xfrm>
              <a:off x="2754547" y="3937926"/>
              <a:ext cx="60650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984765" y="3858536"/>
              <a:ext cx="144483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361054" y="3788672"/>
              <a:ext cx="293727" cy="298509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442027" y="4390453"/>
              <a:ext cx="144483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2" name="Straight Connector 81"/>
            <p:cNvCxnSpPr>
              <a:stCxn id="80" idx="4"/>
              <a:endCxn id="81" idx="0"/>
            </p:cNvCxnSpPr>
            <p:nvPr/>
          </p:nvCxnSpPr>
          <p:spPr>
            <a:xfrm>
              <a:off x="3508711" y="4087181"/>
              <a:ext cx="4764" cy="3032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6"/>
              <a:endCxn id="85" idx="2"/>
            </p:cNvCxnSpPr>
            <p:nvPr/>
          </p:nvCxnSpPr>
          <p:spPr>
            <a:xfrm flipV="1">
              <a:off x="3654781" y="3936338"/>
              <a:ext cx="620797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886588" y="3858536"/>
              <a:ext cx="144483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275579" y="3787083"/>
              <a:ext cx="295315" cy="2985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58140" y="4388866"/>
              <a:ext cx="144482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9" name="Straight Connector 88"/>
            <p:cNvCxnSpPr>
              <a:stCxn id="85" idx="4"/>
              <a:endCxn id="88" idx="0"/>
            </p:cNvCxnSpPr>
            <p:nvPr/>
          </p:nvCxnSpPr>
          <p:spPr>
            <a:xfrm>
              <a:off x="4423236" y="4085593"/>
              <a:ext cx="6351" cy="30327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5" idx="6"/>
              <a:endCxn id="92" idx="2"/>
            </p:cNvCxnSpPr>
            <p:nvPr/>
          </p:nvCxnSpPr>
          <p:spPr>
            <a:xfrm>
              <a:off x="4570894" y="3936338"/>
              <a:ext cx="611270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801112" y="3856947"/>
              <a:ext cx="146070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182164" y="3788672"/>
              <a:ext cx="295315" cy="298509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263138" y="4390453"/>
              <a:ext cx="144482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4" name="Straight Connector 93"/>
            <p:cNvCxnSpPr>
              <a:stCxn id="92" idx="4"/>
              <a:endCxn id="93" idx="0"/>
            </p:cNvCxnSpPr>
            <p:nvPr/>
          </p:nvCxnSpPr>
          <p:spPr>
            <a:xfrm>
              <a:off x="5329822" y="4087181"/>
              <a:ext cx="6351" cy="3032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6"/>
              <a:endCxn id="97" idx="2"/>
            </p:cNvCxnSpPr>
            <p:nvPr/>
          </p:nvCxnSpPr>
          <p:spPr>
            <a:xfrm flipV="1">
              <a:off x="5477479" y="3936338"/>
              <a:ext cx="606508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707699" y="3858536"/>
              <a:ext cx="144482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083987" y="3787083"/>
              <a:ext cx="295315" cy="2985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164961" y="4388866"/>
              <a:ext cx="144482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9" name="Straight Connector 98"/>
            <p:cNvCxnSpPr>
              <a:stCxn id="97" idx="4"/>
              <a:endCxn id="98" idx="0"/>
            </p:cNvCxnSpPr>
            <p:nvPr/>
          </p:nvCxnSpPr>
          <p:spPr>
            <a:xfrm>
              <a:off x="6231645" y="4085593"/>
              <a:ext cx="6351" cy="30327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28"/>
            <p:cNvGrpSpPr>
              <a:grpSpLocks/>
            </p:cNvGrpSpPr>
            <p:nvPr/>
          </p:nvGrpSpPr>
          <p:grpSpPr bwMode="auto">
            <a:xfrm>
              <a:off x="2243302" y="4615198"/>
              <a:ext cx="4401149" cy="202378"/>
              <a:chOff x="492120" y="3950977"/>
              <a:chExt cx="8067290" cy="370958"/>
            </a:xfrm>
          </p:grpSpPr>
          <p:sp>
            <p:nvSpPr>
              <p:cNvPr id="121" name="TextBox 49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122" name="TextBox 50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123" name="TextBox 51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124" name="TextBox 52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125" name="TextBox 53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101" name="Oval 100"/>
            <p:cNvSpPr/>
            <p:nvPr/>
          </p:nvSpPr>
          <p:spPr>
            <a:xfrm>
              <a:off x="5506058" y="3180538"/>
              <a:ext cx="295315" cy="30009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Rockwell"/>
                  <a:cs typeface="Rockwell"/>
                </a:rPr>
                <a:t>np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583857" y="3558438"/>
              <a:ext cx="144482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3" name="Straight Connector 102"/>
            <p:cNvCxnSpPr>
              <a:stCxn id="102" idx="1"/>
              <a:endCxn id="92" idx="0"/>
            </p:cNvCxnSpPr>
            <p:nvPr/>
          </p:nvCxnSpPr>
          <p:spPr>
            <a:xfrm flipH="1">
              <a:off x="5329822" y="3629890"/>
              <a:ext cx="254035" cy="1587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2" idx="0"/>
              <a:endCxn id="101" idx="4"/>
            </p:cNvCxnSpPr>
            <p:nvPr/>
          </p:nvCxnSpPr>
          <p:spPr>
            <a:xfrm flipH="1" flipV="1">
              <a:off x="5653716" y="3480636"/>
              <a:ext cx="3175" cy="778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2" idx="3"/>
              <a:endCxn id="97" idx="0"/>
            </p:cNvCxnSpPr>
            <p:nvPr/>
          </p:nvCxnSpPr>
          <p:spPr>
            <a:xfrm>
              <a:off x="5728338" y="3629890"/>
              <a:ext cx="503307" cy="1571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370842" y="2105588"/>
              <a:ext cx="295315" cy="3000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Rockwell"/>
                  <a:cs typeface="Rockwell"/>
                </a:rPr>
                <a:t>vp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447052" y="2483488"/>
              <a:ext cx="144482" cy="1444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80" idx="0"/>
            </p:cNvCxnSpPr>
            <p:nvPr/>
          </p:nvCxnSpPr>
          <p:spPr>
            <a:xfrm flipH="1">
              <a:off x="3508711" y="2554939"/>
              <a:ext cx="938341" cy="123373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518499" y="2405684"/>
              <a:ext cx="1588" cy="778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11" idx="0"/>
            </p:cNvCxnSpPr>
            <p:nvPr/>
          </p:nvCxnSpPr>
          <p:spPr>
            <a:xfrm>
              <a:off x="4591534" y="2554939"/>
              <a:ext cx="509657" cy="6986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4953533" y="2624803"/>
              <a:ext cx="295315" cy="29850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Rockwell"/>
                  <a:cs typeface="Rockwell"/>
                </a:rPr>
                <a:t>pp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029743" y="3012230"/>
              <a:ext cx="144483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85" idx="0"/>
            </p:cNvCxnSpPr>
            <p:nvPr/>
          </p:nvCxnSpPr>
          <p:spPr>
            <a:xfrm flipH="1">
              <a:off x="4423236" y="3083682"/>
              <a:ext cx="606508" cy="7034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5101191" y="2923312"/>
              <a:ext cx="0" cy="8891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01" idx="0"/>
            </p:cNvCxnSpPr>
            <p:nvPr/>
          </p:nvCxnSpPr>
          <p:spPr>
            <a:xfrm>
              <a:off x="5174226" y="3083682"/>
              <a:ext cx="479490" cy="9685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748457" y="1613365"/>
              <a:ext cx="295315" cy="2985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826254" y="1989677"/>
              <a:ext cx="144483" cy="14449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70" idx="0"/>
            </p:cNvCxnSpPr>
            <p:nvPr/>
          </p:nvCxnSpPr>
          <p:spPr>
            <a:xfrm flipH="1">
              <a:off x="2606888" y="2062716"/>
              <a:ext cx="1219366" cy="172595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H="1" flipV="1">
              <a:off x="3896114" y="1911874"/>
              <a:ext cx="1588" cy="778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7" idx="3"/>
              <a:endCxn id="106" idx="0"/>
            </p:cNvCxnSpPr>
            <p:nvPr/>
          </p:nvCxnSpPr>
          <p:spPr>
            <a:xfrm>
              <a:off x="3970737" y="2062716"/>
              <a:ext cx="547762" cy="428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10" y="6429375"/>
            <a:ext cx="508000" cy="292100"/>
          </a:xfrm>
          <a:prstGeom prst="rect">
            <a:avLst/>
          </a:prstGeom>
        </p:spPr>
      </p:pic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10" y="4610482"/>
            <a:ext cx="495300" cy="330200"/>
          </a:xfrm>
          <a:prstGeom prst="rect">
            <a:avLst/>
          </a:prstGeom>
        </p:spPr>
      </p:pic>
      <p:sp>
        <p:nvSpPr>
          <p:cNvPr id="128" name="Left Brace 127"/>
          <p:cNvSpPr/>
          <p:nvPr/>
        </p:nvSpPr>
        <p:spPr>
          <a:xfrm>
            <a:off x="1804107" y="3581539"/>
            <a:ext cx="413231" cy="244908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Left Brace 128"/>
          <p:cNvSpPr/>
          <p:nvPr/>
        </p:nvSpPr>
        <p:spPr>
          <a:xfrm>
            <a:off x="1785691" y="6321503"/>
            <a:ext cx="413231" cy="4667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you want to push past the simple NLP models (logistic regression, PCFG, etc.) that we've all been using for 20 years?</a:t>
            </a:r>
          </a:p>
          <a:p>
            <a:r>
              <a:rPr lang="en-US" dirty="0"/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Models:</a:t>
            </a:r>
            <a:r>
              <a:rPr lang="en-US" dirty="0"/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Algorithm: </a:t>
            </a:r>
            <a:r>
              <a:rPr lang="en-US" dirty="0"/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Intuitions: </a:t>
            </a:r>
            <a:r>
              <a:rPr lang="en-US" dirty="0"/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Fancier Models: </a:t>
            </a:r>
            <a:r>
              <a:rPr lang="en-US" dirty="0"/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Tweaked Algorithm: </a:t>
            </a:r>
            <a:r>
              <a:rPr lang="en-US" dirty="0"/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Learning: </a:t>
            </a:r>
            <a:r>
              <a:rPr lang="en-US" dirty="0"/>
              <a:t>Tune the parameters.  Approximately improve the true predictions -- or truly improve the approximate predictions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Software: </a:t>
            </a:r>
            <a:r>
              <a:rPr lang="en-US" dirty="0" smtClean="0"/>
              <a:t>Build the model you want!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That’s easy: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 smtClean="0"/>
              <a:t>Training</a:t>
            </a:r>
            <a:r>
              <a:rPr lang="en-US" dirty="0" smtClean="0"/>
              <a:t> = picking </a:t>
            </a:r>
            <a:r>
              <a:rPr lang="en-US" b="1" dirty="0" smtClean="0"/>
              <a:t>good</a:t>
            </a:r>
            <a:r>
              <a:rPr lang="en-US" dirty="0" smtClean="0"/>
              <a:t> model parameters!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But how do we know if the </a:t>
            </a:r>
            <a:br>
              <a:rPr lang="en-US" dirty="0" smtClean="0"/>
            </a:br>
            <a:r>
              <a:rPr lang="en-US" dirty="0" smtClean="0"/>
              <a:t>model parameters are any “good”?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5" name="Oval 24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Log-likelihood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275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 smtClean="0"/>
              <a:t>model</a:t>
            </a:r>
            <a:br>
              <a:rPr lang="en-US" sz="2300" b="1" dirty="0" smtClean="0"/>
            </a:br>
            <a:r>
              <a:rPr lang="en-US" sz="1800" dirty="0">
                <a:solidFill>
                  <a:srgbClr val="FFFFFF"/>
                </a:solidFill>
              </a:rPr>
              <a:t>Such that derivative in #3 is </a:t>
            </a:r>
            <a:r>
              <a:rPr lang="en-US" sz="1800" dirty="0" err="1" smtClean="0">
                <a:solidFill>
                  <a:srgbClr val="FFFFFF"/>
                </a:solidFill>
              </a:rPr>
              <a:t>ea</a:t>
            </a:r>
            <a:endParaRPr lang="en-US" sz="2300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/>
              <a:t>o</a:t>
            </a:r>
            <a:r>
              <a:rPr lang="en-US" sz="2300" b="1" dirty="0" smtClean="0"/>
              <a:t>bjective</a:t>
            </a:r>
            <a:r>
              <a:rPr lang="en-US" sz="2300" b="1" dirty="0"/>
              <a:t>: </a:t>
            </a:r>
            <a:br>
              <a:rPr lang="en-US" sz="2300" b="1" dirty="0"/>
            </a:br>
            <a:r>
              <a:rPr lang="en-US" sz="1800" dirty="0" smtClean="0"/>
              <a:t>Assign </a:t>
            </a:r>
            <a:r>
              <a:rPr lang="en-US" sz="1800" dirty="0"/>
              <a:t>high probability to </a:t>
            </a:r>
            <a:r>
              <a:rPr lang="en-US" sz="1800" dirty="0" smtClean="0"/>
              <a:t>the things </a:t>
            </a:r>
            <a:r>
              <a:rPr lang="en-US" sz="1800" dirty="0"/>
              <a:t>we observe and low probability to everything </a:t>
            </a:r>
            <a:r>
              <a:rPr lang="en-US" sz="1800" dirty="0" smtClean="0"/>
              <a:t>else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01"/>
          <a:stretch/>
        </p:blipFill>
        <p:spPr>
          <a:xfrm>
            <a:off x="3129287" y="3885701"/>
            <a:ext cx="6014713" cy="972186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3352073"/>
            <a:ext cx="2672087" cy="329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300" dirty="0"/>
              <a:t>Compute derivative </a:t>
            </a:r>
            <a:r>
              <a:rPr lang="en-US" sz="2300" b="1" dirty="0">
                <a:solidFill>
                  <a:srgbClr val="008000"/>
                </a:solidFill>
              </a:rPr>
              <a:t>by hand </a:t>
            </a:r>
            <a:r>
              <a:rPr lang="en-US" sz="2300" dirty="0"/>
              <a:t>using the chain rule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300" dirty="0">
                <a:solidFill>
                  <a:srgbClr val="FFFFFF"/>
                </a:solidFill>
              </a:rPr>
              <a:t>Replace </a:t>
            </a:r>
            <a:r>
              <a:rPr lang="en-US" sz="2300" b="1" dirty="0" smtClean="0">
                <a:solidFill>
                  <a:srgbClr val="FFFFFF"/>
                </a:solidFill>
              </a:rPr>
              <a:t>exact inference </a:t>
            </a:r>
            <a:r>
              <a:rPr lang="en-US" sz="2300" dirty="0">
                <a:solidFill>
                  <a:srgbClr val="FFFFFF"/>
                </a:solidFill>
              </a:rPr>
              <a:t>by </a:t>
            </a:r>
            <a:r>
              <a:rPr lang="en-US" sz="2300" b="1" dirty="0">
                <a:solidFill>
                  <a:srgbClr val="FFFFFF"/>
                </a:solidFill>
              </a:rPr>
              <a:t>approximate inference</a:t>
            </a:r>
          </a:p>
        </p:txBody>
      </p:sp>
      <p:pic>
        <p:nvPicPr>
          <p:cNvPr id="16" name="Picture 15" descr="large-hill-climbin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497" y="2350412"/>
            <a:ext cx="753664" cy="585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14" y="2334028"/>
            <a:ext cx="3076911" cy="80562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896" y="1309402"/>
            <a:ext cx="3204842" cy="8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Log-likelihood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275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 smtClean="0"/>
              <a:t>model </a:t>
            </a:r>
            <a:br>
              <a:rPr lang="en-US" sz="2300" b="1" dirty="0" smtClean="0"/>
            </a:br>
            <a:r>
              <a:rPr lang="en-US" sz="1800" dirty="0" smtClean="0"/>
              <a:t>Such that derivative in #3 is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/>
              <a:t>o</a:t>
            </a:r>
            <a:r>
              <a:rPr lang="en-US" sz="2300" b="1" dirty="0" smtClean="0"/>
              <a:t>bjective</a:t>
            </a:r>
            <a:r>
              <a:rPr lang="en-US" sz="2300" b="1" dirty="0"/>
              <a:t>: </a:t>
            </a:r>
            <a:br>
              <a:rPr lang="en-US" sz="2300" b="1" dirty="0"/>
            </a:br>
            <a:r>
              <a:rPr lang="en-US" sz="1800" dirty="0" smtClean="0"/>
              <a:t>Assign </a:t>
            </a:r>
            <a:r>
              <a:rPr lang="en-US" sz="1800" dirty="0"/>
              <a:t>high probability to </a:t>
            </a:r>
            <a:r>
              <a:rPr lang="en-US" sz="1800" dirty="0" smtClean="0"/>
              <a:t>the things </a:t>
            </a:r>
            <a:r>
              <a:rPr lang="en-US" sz="1800" dirty="0"/>
              <a:t>we observe and low probability to everything </a:t>
            </a:r>
            <a:r>
              <a:rPr lang="en-US" sz="1800" dirty="0" smtClean="0"/>
              <a:t>else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14" y="2334028"/>
            <a:ext cx="3076911" cy="805626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3352073"/>
            <a:ext cx="2672087" cy="329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Compute derivative </a:t>
            </a:r>
            <a:r>
              <a:rPr lang="en-US" sz="2300" b="1" dirty="0" smtClean="0">
                <a:solidFill>
                  <a:srgbClr val="008000"/>
                </a:solidFill>
              </a:rPr>
              <a:t>by hand </a:t>
            </a:r>
            <a:r>
              <a:rPr lang="en-US" sz="2300" dirty="0" smtClean="0"/>
              <a:t>using the chain rule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Replace </a:t>
            </a:r>
            <a:r>
              <a:rPr lang="en-US" sz="2300" b="1" dirty="0" smtClean="0">
                <a:solidFill>
                  <a:srgbClr val="0000FF"/>
                </a:solidFill>
              </a:rPr>
              <a:t>exact inference </a:t>
            </a:r>
            <a:r>
              <a:rPr lang="en-US" sz="2300" dirty="0" smtClean="0"/>
              <a:t>by </a:t>
            </a:r>
            <a:r>
              <a:rPr lang="en-US" sz="2300" b="1" dirty="0" smtClean="0">
                <a:solidFill>
                  <a:srgbClr val="FF0000"/>
                </a:solidFill>
              </a:rPr>
              <a:t>approximate inference</a:t>
            </a:r>
            <a:endParaRPr lang="en-US" sz="23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large-hill-climbin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497" y="2350412"/>
            <a:ext cx="753664" cy="585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081" y="1322497"/>
            <a:ext cx="4254834" cy="83088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01"/>
          <a:stretch/>
        </p:blipFill>
        <p:spPr>
          <a:xfrm>
            <a:off x="3129287" y="3885701"/>
            <a:ext cx="6014713" cy="972186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994434" y="4013829"/>
            <a:ext cx="940077" cy="7131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994434" y="5004248"/>
            <a:ext cx="940077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3692297" y="5030436"/>
            <a:ext cx="536823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75"/>
          <a:stretch/>
        </p:blipFill>
        <p:spPr>
          <a:xfrm>
            <a:off x="3142380" y="4875351"/>
            <a:ext cx="6014713" cy="10122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363492" y="5965603"/>
            <a:ext cx="4348433" cy="87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We can </a:t>
            </a:r>
            <a:r>
              <a:rPr lang="en-US" sz="2600" b="1" dirty="0" smtClean="0"/>
              <a:t>approximate</a:t>
            </a:r>
            <a:r>
              <a:rPr lang="en-US" sz="2600" dirty="0" smtClean="0"/>
              <a:t> the </a:t>
            </a:r>
            <a:br>
              <a:rPr lang="en-US" sz="2600" dirty="0" smtClean="0"/>
            </a:br>
            <a:r>
              <a:rPr lang="en-US" sz="2600" b="1" dirty="0" smtClean="0">
                <a:solidFill>
                  <a:srgbClr val="0000FF"/>
                </a:solidFill>
              </a:rPr>
              <a:t>factor </a:t>
            </a:r>
            <a:r>
              <a:rPr lang="en-US" sz="2600" b="1" dirty="0" err="1" smtClean="0">
                <a:solidFill>
                  <a:srgbClr val="0000FF"/>
                </a:solidFill>
              </a:rPr>
              <a:t>marginals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by the (normalized) </a:t>
            </a:r>
            <a:br>
              <a:rPr lang="en-US" sz="2600" dirty="0" smtClean="0"/>
            </a:br>
            <a:r>
              <a:rPr lang="en-US" sz="2600" b="1" dirty="0" smtClean="0">
                <a:solidFill>
                  <a:srgbClr val="FF0000"/>
                </a:solidFill>
              </a:rPr>
              <a:t>factor beliefs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/>
              <a:t>f</a:t>
            </a:r>
            <a:r>
              <a:rPr lang="en-US" sz="2600" dirty="0" smtClean="0"/>
              <a:t>rom BP!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60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Stochastic Gradient Descent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Input: </a:t>
            </a:r>
          </a:p>
          <a:p>
            <a:pPr lvl="1"/>
            <a:r>
              <a:rPr lang="en-US" dirty="0" smtClean="0"/>
              <a:t>Training data, </a:t>
            </a:r>
            <a:r>
              <a:rPr lang="en-US" dirty="0" smtClean="0">
                <a:latin typeface="Times New Roman"/>
                <a:cs typeface="Times New Roman"/>
              </a:rPr>
              <a:t>{(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(</a:t>
            </a:r>
            <a:r>
              <a:rPr lang="en-US" i="1" baseline="30000" dirty="0" err="1">
                <a:latin typeface="Times New Roman"/>
                <a:cs typeface="Times New Roman"/>
              </a:rPr>
              <a:t>i</a:t>
            </a:r>
            <a:r>
              <a:rPr lang="en-US" i="1" baseline="30000" dirty="0">
                <a:latin typeface="Times New Roman"/>
                <a:cs typeface="Times New Roman"/>
              </a:rPr>
              <a:t>)</a:t>
            </a:r>
            <a:r>
              <a:rPr lang="en-US" i="1" dirty="0">
                <a:latin typeface="Times New Roman"/>
                <a:cs typeface="Times New Roman"/>
              </a:rPr>
              <a:t>, y</a:t>
            </a:r>
            <a:r>
              <a:rPr lang="en-US" i="1" baseline="30000" dirty="0">
                <a:latin typeface="Times New Roman"/>
                <a:cs typeface="Times New Roman"/>
              </a:rPr>
              <a:t>(</a:t>
            </a:r>
            <a:r>
              <a:rPr lang="en-US" i="1" baseline="30000" dirty="0" err="1">
                <a:latin typeface="Times New Roman"/>
                <a:cs typeface="Times New Roman"/>
              </a:rPr>
              <a:t>i</a:t>
            </a:r>
            <a:r>
              <a:rPr lang="en-US" i="1" baseline="30000" dirty="0" smtClean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) : 1 ≤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≤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}</a:t>
            </a:r>
            <a:endParaRPr lang="en-US" dirty="0" smtClean="0"/>
          </a:p>
          <a:p>
            <a:pPr lvl="1"/>
            <a:r>
              <a:rPr lang="en-US" dirty="0" smtClean="0"/>
              <a:t>Initial model parameters,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Output: </a:t>
            </a:r>
          </a:p>
          <a:p>
            <a:pPr lvl="1"/>
            <a:r>
              <a:rPr lang="en-US" dirty="0" smtClean="0"/>
              <a:t>Trained model parameters,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Algorithm:</a:t>
            </a:r>
          </a:p>
          <a:p>
            <a:pPr marL="0" indent="0">
              <a:buNone/>
            </a:pPr>
            <a:r>
              <a:rPr lang="en-US" dirty="0" smtClean="0"/>
              <a:t>   While not converged:</a:t>
            </a:r>
          </a:p>
          <a:p>
            <a:pPr lvl="1"/>
            <a:r>
              <a:rPr lang="en-US" dirty="0" smtClean="0"/>
              <a:t>Sample a training </a:t>
            </a:r>
            <a:r>
              <a:rPr lang="en-US" dirty="0"/>
              <a:t>example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(</a:t>
            </a:r>
            <a:r>
              <a:rPr lang="en-US" i="1" baseline="30000" dirty="0" err="1">
                <a:latin typeface="Times New Roman"/>
                <a:cs typeface="Times New Roman"/>
              </a:rPr>
              <a:t>i</a:t>
            </a:r>
            <a:r>
              <a:rPr lang="en-US" i="1" baseline="30000" dirty="0">
                <a:latin typeface="Times New Roman"/>
                <a:cs typeface="Times New Roman"/>
              </a:rPr>
              <a:t>)</a:t>
            </a:r>
            <a:r>
              <a:rPr lang="en-US" i="1" dirty="0">
                <a:latin typeface="Times New Roman"/>
                <a:cs typeface="Times New Roman"/>
              </a:rPr>
              <a:t>, y</a:t>
            </a:r>
            <a:r>
              <a:rPr lang="en-US" i="1" baseline="30000" dirty="0">
                <a:latin typeface="Times New Roman"/>
                <a:cs typeface="Times New Roman"/>
              </a:rPr>
              <a:t>(</a:t>
            </a:r>
            <a:r>
              <a:rPr lang="en-US" i="1" baseline="30000" dirty="0" err="1">
                <a:latin typeface="Times New Roman"/>
                <a:cs typeface="Times New Roman"/>
              </a:rPr>
              <a:t>i</a:t>
            </a:r>
            <a:r>
              <a:rPr lang="en-US" i="1" baseline="30000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1"/>
                </a:solidFill>
              </a:rPr>
              <a:t>gradient of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log(</a:t>
            </a:r>
            <a:r>
              <a:rPr lang="en-US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θ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(</a:t>
            </a:r>
            <a:r>
              <a:rPr lang="en-US" i="1" baseline="30000" dirty="0" err="1">
                <a:solidFill>
                  <a:schemeClr val="accent1"/>
                </a:solidFill>
                <a:latin typeface="Times New Roman"/>
                <a:cs typeface="Times New Roman"/>
              </a:rPr>
              <a:t>i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 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| x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(</a:t>
            </a:r>
            <a:r>
              <a:rPr lang="en-US" i="1" baseline="30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i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))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with respect to our model parameters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Take a (small) step in the direction of the gradient.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6" name="Oval 5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29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wrong with the usual approach?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376"/>
            <a:ext cx="9144000" cy="5547624"/>
          </a:xfrm>
          <a:solidFill>
            <a:schemeClr val="tx1"/>
          </a:solidFill>
        </p:spPr>
        <p:txBody>
          <a:bodyPr lIns="457200" tIns="457200" rIns="457200" bIns="457200"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If you add too many factors, your predictions might get worse!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model might be richer, but we replace the </a:t>
            </a:r>
            <a:r>
              <a:rPr lang="en-US" b="1" dirty="0" smtClean="0">
                <a:solidFill>
                  <a:srgbClr val="3366FF"/>
                </a:solidFill>
              </a:rPr>
              <a:t>true </a:t>
            </a:r>
            <a:r>
              <a:rPr lang="en-US" b="1" dirty="0" err="1" smtClean="0">
                <a:solidFill>
                  <a:srgbClr val="3366FF"/>
                </a:solidFill>
              </a:rPr>
              <a:t>marginals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approximate </a:t>
            </a:r>
            <a:r>
              <a:rPr lang="en-US" b="1" dirty="0" err="1" smtClean="0">
                <a:solidFill>
                  <a:srgbClr val="FF0000"/>
                </a:solidFill>
              </a:rPr>
              <a:t>marginals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(e.g. beliefs computed by BP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Approximate </a:t>
            </a:r>
            <a:r>
              <a:rPr lang="en-US" dirty="0">
                <a:solidFill>
                  <a:schemeClr val="bg1"/>
                </a:solidFill>
              </a:rPr>
              <a:t>inference can cause gradients for structured learning to go </a:t>
            </a:r>
            <a:r>
              <a:rPr lang="en-US" b="1" dirty="0">
                <a:solidFill>
                  <a:schemeClr val="bg1"/>
                </a:solidFill>
              </a:rPr>
              <a:t>awry</a:t>
            </a:r>
            <a:r>
              <a:rPr lang="en-US" dirty="0">
                <a:solidFill>
                  <a:schemeClr val="bg1"/>
                </a:solidFill>
              </a:rPr>
              <a:t>! (</a:t>
            </a:r>
            <a:r>
              <a:rPr lang="en-US" dirty="0" err="1">
                <a:solidFill>
                  <a:schemeClr val="bg1"/>
                </a:solidFill>
              </a:rPr>
              <a:t>Kulesza</a:t>
            </a:r>
            <a:r>
              <a:rPr lang="en-US" dirty="0">
                <a:solidFill>
                  <a:schemeClr val="bg1"/>
                </a:solidFill>
              </a:rPr>
              <a:t> &amp; Pereira, 2008).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wrong with the usual approach?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828"/>
            <a:ext cx="8229600" cy="4910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Mistakes made by Standard CRF Training: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Using BP (approximate)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Not taking loss function into account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Should be doing MBR </a:t>
            </a:r>
            <a:r>
              <a:rPr lang="en-US" dirty="0" smtClean="0"/>
              <a:t>decoding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Big pile of approximations…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…which has tunable parameters.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 it like a neural net, and run </a:t>
            </a:r>
            <a:r>
              <a:rPr lang="en-US" dirty="0" err="1" smtClean="0"/>
              <a:t>backprop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26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2540154" cy="2140347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r>
              <a:rPr lang="en-US" sz="2600" dirty="0" smtClean="0"/>
              <a:t> inspires the structures we want to predict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5991298" y="2605644"/>
            <a:ext cx="2695502" cy="870004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It also tells us what to optimize</a:t>
            </a: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991298" y="997097"/>
            <a:ext cx="2695502" cy="1550245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Our </a:t>
            </a:r>
            <a:r>
              <a:rPr lang="en-US" sz="2600" b="1" dirty="0" smtClean="0"/>
              <a:t>model</a:t>
            </a:r>
            <a:r>
              <a:rPr lang="en-US" sz="2600" dirty="0" smtClean="0"/>
              <a:t> defines a score for each structure</a:t>
            </a: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91298" y="4567358"/>
            <a:ext cx="2695502" cy="2060882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r>
              <a:rPr lang="en-US" sz="2400" dirty="0" smtClean="0"/>
              <a:t> tunes the parameters of the model</a:t>
            </a: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3614896"/>
            <a:ext cx="2540154" cy="2060883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r>
              <a:rPr lang="en-US" sz="2400" dirty="0" smtClean="0"/>
              <a:t> finds the best structure for a new sentence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8303" y="2493586"/>
            <a:ext cx="2374839" cy="2412563"/>
            <a:chOff x="2634219" y="2203730"/>
            <a:chExt cx="2374839" cy="2412563"/>
          </a:xfrm>
        </p:grpSpPr>
        <p:grpSp>
          <p:nvGrpSpPr>
            <p:cNvPr id="20" name="Group 19"/>
            <p:cNvGrpSpPr/>
            <p:nvPr/>
          </p:nvGrpSpPr>
          <p:grpSpPr>
            <a:xfrm>
              <a:off x="2670934" y="2203730"/>
              <a:ext cx="1275904" cy="1557344"/>
              <a:chOff x="1423754" y="933909"/>
              <a:chExt cx="3469258" cy="4276343"/>
            </a:xfrm>
          </p:grpSpPr>
          <p:sp>
            <p:nvSpPr>
              <p:cNvPr id="21" name="Oval 20"/>
              <p:cNvSpPr/>
              <p:nvPr/>
            </p:nvSpPr>
            <p:spPr>
              <a:xfrm rot="18911076">
                <a:off x="2031178" y="933909"/>
                <a:ext cx="2861834" cy="4276343"/>
              </a:xfrm>
              <a:prstGeom prst="ellipse">
                <a:avLst/>
              </a:prstGeom>
              <a:solidFill>
                <a:srgbClr val="008000">
                  <a:alpha val="61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23754" y="1904323"/>
                <a:ext cx="2759918" cy="80717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 smtClean="0"/>
                  <a:t>Linguistics</a:t>
                </a:r>
                <a:endParaRPr lang="en-US" sz="1000" dirty="0" smtClean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36329" y="2461296"/>
              <a:ext cx="1572729" cy="1042213"/>
              <a:chOff x="3504907" y="1641164"/>
              <a:chExt cx="4276343" cy="2861834"/>
            </a:xfrm>
          </p:grpSpPr>
          <p:sp>
            <p:nvSpPr>
              <p:cNvPr id="24" name="Oval 23"/>
              <p:cNvSpPr/>
              <p:nvPr/>
            </p:nvSpPr>
            <p:spPr>
              <a:xfrm rot="2711175">
                <a:off x="4212162" y="933909"/>
                <a:ext cx="2861834" cy="4276343"/>
              </a:xfrm>
              <a:prstGeom prst="ellipse">
                <a:avLst/>
              </a:prstGeom>
              <a:solidFill>
                <a:srgbClr val="FF6600">
                  <a:alpha val="63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39743" y="1904319"/>
                <a:ext cx="3014531" cy="80717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 smtClean="0"/>
                  <a:t>Mathematical Modeling</a:t>
                </a:r>
                <a:endParaRPr lang="en-US" sz="1000" dirty="0" smtClean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696439" y="3058949"/>
              <a:ext cx="1272462" cy="1557344"/>
              <a:chOff x="4212163" y="3282271"/>
              <a:chExt cx="3459899" cy="4276343"/>
            </a:xfrm>
          </p:grpSpPr>
          <p:sp>
            <p:nvSpPr>
              <p:cNvPr id="27" name="Oval 26"/>
              <p:cNvSpPr/>
              <p:nvPr/>
            </p:nvSpPr>
            <p:spPr>
              <a:xfrm rot="18911076">
                <a:off x="4212163" y="3282271"/>
                <a:ext cx="2861834" cy="4276343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52129" y="5417178"/>
                <a:ext cx="2819933" cy="79267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/>
                  <a:t>Machine </a:t>
                </a:r>
                <a:r>
                  <a:rPr lang="en-US" sz="1000" b="1" dirty="0" smtClean="0"/>
                  <a:t>Learning</a:t>
                </a:r>
                <a:endParaRPr lang="en-US" sz="10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4219" y="3316514"/>
              <a:ext cx="1572729" cy="1042213"/>
              <a:chOff x="1323924" y="3989526"/>
              <a:chExt cx="4276343" cy="2861834"/>
            </a:xfrm>
          </p:grpSpPr>
          <p:sp>
            <p:nvSpPr>
              <p:cNvPr id="30" name="Oval 29"/>
              <p:cNvSpPr/>
              <p:nvPr/>
            </p:nvSpPr>
            <p:spPr>
              <a:xfrm rot="2711175">
                <a:off x="2031179" y="3282271"/>
                <a:ext cx="2861834" cy="4276343"/>
              </a:xfrm>
              <a:prstGeom prst="ellipse">
                <a:avLst/>
              </a:prstGeom>
              <a:solidFill>
                <a:srgbClr val="0000FF">
                  <a:alpha val="58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24828" y="5443098"/>
                <a:ext cx="2758844" cy="76675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US" sz="1000" b="1" dirty="0"/>
                  <a:t>Combinatorial Optimization</a:t>
                </a:r>
                <a:endParaRPr lang="en-US" sz="10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97249" y="3162338"/>
              <a:ext cx="880633" cy="582061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77500" lnSpcReduction="20000"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NLP</a:t>
              </a:r>
              <a:endParaRPr lang="en-US" sz="4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tent Placeholder 4"/>
          <p:cNvSpPr txBox="1">
            <a:spLocks/>
          </p:cNvSpPr>
          <p:nvPr/>
        </p:nvSpPr>
        <p:spPr>
          <a:xfrm>
            <a:off x="635039" y="5755213"/>
            <a:ext cx="2540154" cy="873027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(Inference</a:t>
            </a:r>
            <a:r>
              <a:rPr lang="en-US" sz="2400" dirty="0" smtClean="0"/>
              <a:t> is usually called as a subroutine in learning)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20835" y="1559586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63951" y="3698446"/>
            <a:ext cx="0" cy="71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20835" y="5555250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1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rgbClr val="FF66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rgbClr val="0000FF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rgbClr val="0080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Risk Minimization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10409" y="4154658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Linear regression, Logistic regression, Neural Network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47941" y="5508100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Mean-squared error, Cross Entropy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49295" y="1812842"/>
            <a:ext cx="6254497" cy="1566765"/>
            <a:chOff x="4749295" y="1812842"/>
            <a:chExt cx="6254497" cy="1566765"/>
          </a:xfrm>
        </p:grpSpPr>
        <p:grpSp>
          <p:nvGrpSpPr>
            <p:cNvPr id="22" name="Group 21"/>
            <p:cNvGrpSpPr/>
            <p:nvPr/>
          </p:nvGrpSpPr>
          <p:grpSpPr>
            <a:xfrm>
              <a:off x="4749295" y="1812842"/>
              <a:ext cx="3937505" cy="789196"/>
              <a:chOff x="2530683" y="1126867"/>
              <a:chExt cx="3937505" cy="789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530683" y="1594409"/>
                <a:ext cx="3937505" cy="3216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1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30683" y="1126867"/>
                <a:ext cx="3937505" cy="4675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1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pic>
            <p:nvPicPr>
              <p:cNvPr id="34" name="Picture 33" descr="time-flies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0984" b="76836"/>
              <a:stretch/>
            </p:blipFill>
            <p:spPr>
              <a:xfrm>
                <a:off x="2784153" y="1153766"/>
                <a:ext cx="3409649" cy="697197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2530683" y="1126867"/>
                <a:ext cx="3937505" cy="7891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355743" y="2119661"/>
              <a:ext cx="3937505" cy="789994"/>
              <a:chOff x="2530683" y="2208575"/>
              <a:chExt cx="3937505" cy="7899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530683" y="2665775"/>
                <a:ext cx="3937505" cy="3216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78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30683" y="2208575"/>
                <a:ext cx="3937505" cy="457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78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30683" y="2208575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 descr="i-saw-her-duck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2298" y="2219715"/>
                <a:ext cx="2293292" cy="778854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5932445" y="2327737"/>
              <a:ext cx="5071347" cy="1051870"/>
              <a:chOff x="3910813" y="2257115"/>
              <a:chExt cx="5071347" cy="10518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910813" y="2257115"/>
                <a:ext cx="5071347" cy="1051870"/>
                <a:chOff x="3910814" y="2526494"/>
                <a:chExt cx="3937505" cy="778854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3910814" y="3057571"/>
                  <a:ext cx="3937505" cy="24777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27000" dist="127000" dir="1254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tIns="0" rtlCol="0" anchor="ctr">
                  <a:no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x</a:t>
                  </a:r>
                  <a:r>
                    <a:rPr lang="en-US" baseline="-25000" dirty="0" smtClean="0">
                      <a:latin typeface="Times New Roman"/>
                      <a:cs typeface="Times New Roman"/>
                    </a:rPr>
                    <a:t>3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: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910814" y="2526494"/>
                  <a:ext cx="3937505" cy="5310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27000" dist="127000" dir="1254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 anchor="b">
                  <a:no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y</a:t>
                  </a:r>
                  <a:r>
                    <a:rPr lang="en-US" baseline="-25000" dirty="0">
                      <a:latin typeface="Times New Roman"/>
                      <a:cs typeface="Times New Roman"/>
                    </a:rPr>
                    <a:t>3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:</a:t>
                  </a:r>
                  <a:endParaRPr lang="en-US" sz="1600" dirty="0">
                    <a:latin typeface="Courier New"/>
                    <a:cs typeface="Courier New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910814" y="2526494"/>
                  <a:ext cx="3937505" cy="7788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3" name="Picture 42" descr="a-hearing-is-scheduled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9623" y="2279394"/>
                <a:ext cx="4471131" cy="9244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466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rgbClr val="FF66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rgbClr val="0000FF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rgbClr val="0080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Risk Minimization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5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rgbClr val="FF66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rgbClr val="0000FF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rgbClr val="0080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Risk Minimization</a:t>
            </a:r>
          </a:p>
        </p:txBody>
      </p:sp>
    </p:spTree>
    <p:extLst>
      <p:ext uri="{BB962C8B-B14F-4D97-AF65-F5344CB8AC3E}">
        <p14:creationId xmlns:p14="http://schemas.microsoft.com/office/powerpoint/2010/main" val="66493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BFBFBF"/>
                </a:solidFill>
              </a:rPr>
              <a:t>Do you want to push past the simple NLP models (logistic regression, PCFG, etc.) that we've all been using for 20 years?</a:t>
            </a:r>
          </a:p>
          <a:p>
            <a:r>
              <a:rPr lang="en-US" dirty="0">
                <a:solidFill>
                  <a:srgbClr val="BFBFBF"/>
                </a:solidFill>
              </a:rPr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Models:</a:t>
            </a:r>
            <a:r>
              <a:rPr lang="en-US" dirty="0">
                <a:solidFill>
                  <a:srgbClr val="BFBFBF"/>
                </a:solidFill>
              </a:rPr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Algorithm: </a:t>
            </a:r>
            <a:r>
              <a:rPr lang="en-US" dirty="0">
                <a:solidFill>
                  <a:srgbClr val="BFBFBF"/>
                </a:solidFill>
              </a:rPr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Intuitions: </a:t>
            </a:r>
            <a:r>
              <a:rPr lang="en-US" dirty="0">
                <a:solidFill>
                  <a:srgbClr val="BFBFBF"/>
                </a:solidFill>
              </a:rPr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Fancier Models: </a:t>
            </a:r>
            <a:r>
              <a:rPr lang="en-US" dirty="0">
                <a:solidFill>
                  <a:srgbClr val="BFBFBF"/>
                </a:solidFill>
              </a:rPr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Tweaked Algorithm: </a:t>
            </a:r>
            <a:r>
              <a:rPr lang="en-US" dirty="0">
                <a:solidFill>
                  <a:srgbClr val="BFBFBF"/>
                </a:solidFill>
              </a:rPr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Learning: </a:t>
            </a:r>
            <a:r>
              <a:rPr lang="en-US" dirty="0"/>
              <a:t>Tune the parameters.  Approximately improve the true predictions -- or truly improve the approximate predictions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BFBFBF"/>
                </a:solidFill>
              </a:rPr>
              <a:t>Software: </a:t>
            </a:r>
            <a:r>
              <a:rPr lang="en-US" dirty="0" smtClean="0">
                <a:solidFill>
                  <a:srgbClr val="BFBFBF"/>
                </a:solidFill>
              </a:rPr>
              <a:t>Build the model you want!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Log-likelihood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275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 smtClean="0"/>
              <a:t>model </a:t>
            </a:r>
            <a:br>
              <a:rPr lang="en-US" sz="2300" b="1" dirty="0" smtClean="0"/>
            </a:br>
            <a:r>
              <a:rPr lang="en-US" sz="1800" dirty="0" smtClean="0"/>
              <a:t>Such that derivative in #3 is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/>
              <a:t>o</a:t>
            </a:r>
            <a:r>
              <a:rPr lang="en-US" sz="2300" b="1" dirty="0" smtClean="0"/>
              <a:t>bjective</a:t>
            </a:r>
            <a:r>
              <a:rPr lang="en-US" sz="2300" b="1" dirty="0"/>
              <a:t>: </a:t>
            </a:r>
            <a:br>
              <a:rPr lang="en-US" sz="2300" b="1" dirty="0"/>
            </a:br>
            <a:r>
              <a:rPr lang="en-US" sz="1800" dirty="0" smtClean="0"/>
              <a:t>Assign </a:t>
            </a:r>
            <a:r>
              <a:rPr lang="en-US" sz="1800" dirty="0"/>
              <a:t>high probability to </a:t>
            </a:r>
            <a:r>
              <a:rPr lang="en-US" sz="1800" dirty="0" smtClean="0"/>
              <a:t>the things </a:t>
            </a:r>
            <a:r>
              <a:rPr lang="en-US" sz="1800" dirty="0"/>
              <a:t>we observe and low probability to everything </a:t>
            </a:r>
            <a:r>
              <a:rPr lang="en-US" sz="1800" dirty="0" smtClean="0"/>
              <a:t>else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30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14" y="2334028"/>
            <a:ext cx="3076911" cy="805626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3352073"/>
            <a:ext cx="2672087" cy="329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Compute derivative </a:t>
            </a:r>
            <a:r>
              <a:rPr lang="en-US" sz="2300" b="1" dirty="0" smtClean="0">
                <a:solidFill>
                  <a:srgbClr val="008000"/>
                </a:solidFill>
              </a:rPr>
              <a:t>by hand </a:t>
            </a:r>
            <a:r>
              <a:rPr lang="en-US" sz="2300" dirty="0" smtClean="0"/>
              <a:t>using the chain rule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Replace </a:t>
            </a:r>
            <a:r>
              <a:rPr lang="en-US" sz="2300" b="1" dirty="0" smtClean="0">
                <a:solidFill>
                  <a:srgbClr val="0000FF"/>
                </a:solidFill>
              </a:rPr>
              <a:t>true inference </a:t>
            </a:r>
            <a:r>
              <a:rPr lang="en-US" sz="2300" dirty="0" smtClean="0"/>
              <a:t>by </a:t>
            </a:r>
            <a:r>
              <a:rPr lang="en-US" sz="2300" b="1" dirty="0" smtClean="0">
                <a:solidFill>
                  <a:srgbClr val="FF0000"/>
                </a:solidFill>
              </a:rPr>
              <a:t>approximate inference</a:t>
            </a:r>
            <a:endParaRPr lang="en-US" sz="23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large-hill-climbin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497" y="2350412"/>
            <a:ext cx="753664" cy="585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081" y="1322497"/>
            <a:ext cx="4254834" cy="83088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994434" y="4013829"/>
            <a:ext cx="940077" cy="7131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994434" y="5004248"/>
            <a:ext cx="940077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3692297" y="5030436"/>
            <a:ext cx="536823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01"/>
          <a:stretch/>
        </p:blipFill>
        <p:spPr>
          <a:xfrm>
            <a:off x="3129287" y="3885701"/>
            <a:ext cx="6014713" cy="97218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75"/>
          <a:stretch/>
        </p:blipFill>
        <p:spPr>
          <a:xfrm>
            <a:off x="3142380" y="4875351"/>
            <a:ext cx="6014713" cy="10122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6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3732641" cy="13972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did we compute these </a:t>
            </a:r>
            <a:r>
              <a:rPr lang="en-US" b="1" dirty="0" smtClean="0"/>
              <a:t>approximate</a:t>
            </a:r>
            <a:r>
              <a:rPr lang="en-US" dirty="0" smtClean="0"/>
              <a:t> marginal probabilities anyway?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10817" y="2608038"/>
            <a:ext cx="2930252" cy="2222813"/>
            <a:chOff x="3197390" y="2136655"/>
            <a:chExt cx="940077" cy="713118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3197390" y="2136655"/>
              <a:ext cx="940077" cy="71311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6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044" t="55298" r="20326" b="8614"/>
            <a:stretch/>
          </p:blipFill>
          <p:spPr>
            <a:xfrm>
              <a:off x="3197390" y="2136655"/>
              <a:ext cx="940077" cy="71311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941069" y="3338979"/>
            <a:ext cx="1152206" cy="3804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84751" y="1210760"/>
            <a:ext cx="4102049" cy="139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By Belief Propagation of course!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15" name="Oval 14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pic>
        <p:nvPicPr>
          <p:cNvPr id="17" name="Picture 16" descr="feedforward-bp-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743" y="2450526"/>
            <a:ext cx="3600478" cy="41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29122-6B42-4D8B-B200-8A7225FB5CE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74755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191000" y="4038600"/>
            <a:ext cx="2209800" cy="13716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42084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7C710-BFDB-426D-AAD3-39173B5E0B1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75779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7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9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14481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02916 -0.04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9981E-6 L -0.06667 -0.12211 " pathEditMode="relative" ptsTypes="AA">
                                      <p:cBhvr>
                                        <p:cTn id="9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1221 L -0.14028 -0.0559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2812E-6 L -0.07084 0.072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L -0.03334 0.0555 " pathEditMode="relative" ptsTypes="AA">
                                      <p:cBhvr>
                                        <p:cTn id="18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555 L -0.06666 -0.0222 " pathEditMode="relative" ptsTypes="AA">
                                      <p:cBhvr>
                                        <p:cTn id="21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C603D-0FF5-43F8-B2F2-399F78162E0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76803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392294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05C91-E79D-422F-B1B7-D5048DD6B90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77827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45720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8733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98856-FC45-4152-9A58-9D8E1435634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78851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45720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3733800"/>
            <a:ext cx="5334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284916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EACB5-68B1-40DC-A6E3-4C8520403B9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79875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45720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3733800"/>
            <a:ext cx="5334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90800" y="29718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13328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CF807-A84D-47D3-87FD-9CEC46CBDB8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80899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45720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3733800"/>
            <a:ext cx="5334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90800" y="29718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429000" y="2971800"/>
            <a:ext cx="457200" cy="838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294317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599B5-AE60-4299-BCBE-9BC791E27FB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81923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267200" y="4191000"/>
            <a:ext cx="1752600" cy="19812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76600" y="2971800"/>
            <a:ext cx="609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67000" y="2971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3733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4572000"/>
            <a:ext cx="304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4572000"/>
            <a:ext cx="5334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3733800"/>
            <a:ext cx="5334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90800" y="29718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429000" y="2971800"/>
            <a:ext cx="457200" cy="838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191000" y="4267200"/>
            <a:ext cx="1066800" cy="21336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70449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87124" y="933909"/>
            <a:ext cx="3105888" cy="4276343"/>
            <a:chOff x="1787124" y="933909"/>
            <a:chExt cx="310588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7124" y="1904320"/>
              <a:ext cx="2396548" cy="111542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3000" b="1" dirty="0" smtClean="0"/>
                <a:t>Linguistics</a:t>
              </a:r>
              <a:endParaRPr lang="en-US" sz="3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4907" y="1641164"/>
            <a:ext cx="4276343" cy="2861834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7472" y="1904320"/>
              <a:ext cx="2505628" cy="111542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3000" b="1" dirty="0" smtClean="0"/>
                <a:t>Mathematical Modeling</a:t>
              </a:r>
              <a:endParaRPr lang="en-US" sz="30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12163" y="3282271"/>
            <a:ext cx="3271133" cy="4276343"/>
            <a:chOff x="4212163" y="3282271"/>
            <a:chExt cx="3271133" cy="4276343"/>
          </a:xfrm>
        </p:grpSpPr>
        <p:sp>
          <p:nvSpPr>
            <p:cNvPr id="11" name="Oval 10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4348" y="5417176"/>
              <a:ext cx="2548948" cy="111542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3000" b="1" dirty="0"/>
                <a:t>Machine </a:t>
              </a:r>
              <a:r>
                <a:rPr lang="en-US" sz="3000" b="1" dirty="0" smtClean="0"/>
                <a:t>Learning</a:t>
              </a:r>
              <a:endParaRPr lang="en-US" sz="3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23924" y="3989526"/>
            <a:ext cx="4276343" cy="2861834"/>
            <a:chOff x="1323924" y="3989526"/>
            <a:chExt cx="4276343" cy="2861834"/>
          </a:xfrm>
        </p:grpSpPr>
        <p:sp>
          <p:nvSpPr>
            <p:cNvPr id="12" name="Oval 11"/>
            <p:cNvSpPr/>
            <p:nvPr/>
          </p:nvSpPr>
          <p:spPr>
            <a:xfrm rot="2711175">
              <a:off x="2031179" y="3282271"/>
              <a:ext cx="2861834" cy="4276343"/>
            </a:xfrm>
            <a:prstGeom prst="ellipse">
              <a:avLst/>
            </a:prstGeom>
            <a:solidFill>
              <a:srgbClr val="0000FF">
                <a:alpha val="5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34724" y="5443096"/>
              <a:ext cx="2548948" cy="111542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3000" b="1" dirty="0"/>
                <a:t>Combinatorial Optimization</a:t>
              </a:r>
              <a:endParaRPr lang="en-US" sz="3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98763" y="3632189"/>
            <a:ext cx="1687583" cy="11154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NLP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9B11-D44D-4FE7-A34C-5315B87E1E9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82947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7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9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191000" y="4267200"/>
            <a:ext cx="1143000" cy="22098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10072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9334E-6 L -0.02084 -0.061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025E-6 L -0.04861 -0.1225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12257 L -0.14028 -0.0559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9556E-7 L -0.05417 0.0832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8816E-7 L -0.07084 0.0388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3885 L -0.0375 0.0610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43379-DB86-48DA-BCC1-9CA9F45F0B3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83971" name="Picture 3" descr="American-style_pool_table_diagram_(empty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522538"/>
            <a:ext cx="51466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C:\Users\ves\AppData\Local\Microsoft\Windows\Temporary Internet Files\Content.IE5\4G6Z4494\MC90043706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15" descr="C:\Users\ves\AppData\Local\Microsoft\Windows\Temporary Internet Files\Content.IE5\I92O513V\MC90043706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35718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16" descr="C:\Users\ves\AppData\Local\Microsoft\Windows\Temporary Internet Files\Content.IE5\4G6Z4494\MC9004370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17" descr="C:\Users\ves\AppData\Local\Microsoft\Windows\Temporary Internet Files\Content.IE5\SHL4N8V3\MC90043706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26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18" descr="C:\Users\ves\AppData\Local\Microsoft\Windows\Temporary Internet Files\Content.IE5\I92O513V\MC900437056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1480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4191000" y="4038600"/>
            <a:ext cx="2209800" cy="137160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5181600"/>
            <a:ext cx="457200" cy="1147643"/>
            <a:chOff x="228600" y="5181600"/>
            <a:chExt cx="457006" cy="1147345"/>
          </a:xfrm>
        </p:grpSpPr>
        <p:sp>
          <p:nvSpPr>
            <p:cNvPr id="83986" name="TextBox 10"/>
            <p:cNvSpPr txBox="1">
              <a:spLocks noChangeArrowheads="1"/>
            </p:cNvSpPr>
            <p:nvPr/>
          </p:nvSpPr>
          <p:spPr bwMode="auto">
            <a:xfrm>
              <a:off x="228600" y="5867400"/>
              <a:ext cx="453777" cy="46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3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>
              <a:stCxn id="83986" idx="0"/>
            </p:cNvCxnSpPr>
            <p:nvPr/>
          </p:nvCxnSpPr>
          <p:spPr>
            <a:xfrm flipV="1">
              <a:off x="455489" y="5181600"/>
              <a:ext cx="230117" cy="68580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33400" y="1905000"/>
            <a:ext cx="1927797" cy="2590800"/>
            <a:chOff x="228600" y="5867400"/>
            <a:chExt cx="1927664" cy="2590800"/>
          </a:xfrm>
        </p:grpSpPr>
        <p:sp>
          <p:nvSpPr>
            <p:cNvPr id="83984" name="TextBox 15"/>
            <p:cNvSpPr txBox="1">
              <a:spLocks noChangeArrowheads="1"/>
            </p:cNvSpPr>
            <p:nvPr/>
          </p:nvSpPr>
          <p:spPr bwMode="auto">
            <a:xfrm>
              <a:off x="228600" y="5867400"/>
              <a:ext cx="19276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P</a:t>
              </a:r>
              <a:r>
                <a:rPr lang="en-US" sz="2400" dirty="0" smtClean="0">
                  <a:latin typeface="Times New Roman"/>
                  <a:cs typeface="Times New Roman"/>
                </a:rPr>
                <a:t>(y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2400" dirty="0" smtClean="0">
                  <a:latin typeface="Times New Roman"/>
                  <a:cs typeface="Times New Roman"/>
                </a:rPr>
                <a:t>=</a:t>
              </a:r>
              <a:r>
                <a:rPr lang="en-US" sz="2400" dirty="0" err="1" smtClean="0">
                  <a:latin typeface="Rockwell"/>
                  <a:cs typeface="Rockwell"/>
                </a:rPr>
                <a:t>noun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|</a:t>
              </a:r>
              <a:r>
                <a:rPr lang="en-US" sz="2400" b="1" dirty="0" err="1">
                  <a:latin typeface="Times New Roman"/>
                  <a:cs typeface="Times New Roman"/>
                </a:rPr>
                <a:t>x</a:t>
              </a:r>
              <a:r>
                <a:rPr lang="en-US" sz="2400" dirty="0">
                  <a:latin typeface="Times New Roman"/>
                  <a:cs typeface="Times New Roman"/>
                </a:rPr>
                <a:t>)</a:t>
              </a:r>
            </a:p>
          </p:txBody>
        </p:sp>
        <p:cxnSp>
          <p:nvCxnSpPr>
            <p:cNvPr id="17" name="Straight Connector 16"/>
            <p:cNvCxnSpPr>
              <a:stCxn id="83984" idx="2"/>
            </p:cNvCxnSpPr>
            <p:nvPr/>
          </p:nvCxnSpPr>
          <p:spPr>
            <a:xfrm>
              <a:off x="1192432" y="6329065"/>
              <a:ext cx="26701" cy="2129135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62200" y="3733799"/>
            <a:ext cx="4953000" cy="2233604"/>
            <a:chOff x="-533400" y="5486401"/>
            <a:chExt cx="4854591" cy="1536850"/>
          </a:xfrm>
        </p:grpSpPr>
        <p:sp>
          <p:nvSpPr>
            <p:cNvPr id="83982" name="TextBox 22"/>
            <p:cNvSpPr txBox="1">
              <a:spLocks noChangeArrowheads="1"/>
            </p:cNvSpPr>
            <p:nvPr/>
          </p:nvSpPr>
          <p:spPr bwMode="auto">
            <a:xfrm>
              <a:off x="304800" y="6705599"/>
              <a:ext cx="4016391" cy="31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Times New Roman"/>
                  <a:ea typeface="Lucida Grande"/>
                  <a:cs typeface="Times New Roman"/>
                </a:rPr>
                <a:t>μ</a:t>
              </a:r>
              <a:r>
                <a:rPr lang="en-US" sz="2400" dirty="0" smtClean="0">
                  <a:latin typeface="Times New Roman"/>
                  <a:cs typeface="Times New Roman"/>
                </a:rPr>
                <a:t>(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1</a:t>
              </a:r>
              <a:r>
                <a:rPr lang="en-US" sz="2400" dirty="0">
                  <a:latin typeface="Times New Roman"/>
                  <a:cs typeface="Times New Roman"/>
                  <a:sym typeface="Symbol" pitchFamily="18" charset="2"/>
                </a:rPr>
                <a:t>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2</a:t>
              </a:r>
              <a:r>
                <a:rPr lang="en-US" sz="2400" dirty="0">
                  <a:latin typeface="Times New Roman"/>
                  <a:cs typeface="Times New Roman"/>
                </a:rPr>
                <a:t>)</a:t>
              </a:r>
              <a:r>
                <a:rPr lang="en-US" sz="2400" dirty="0" smtClean="0">
                  <a:latin typeface="Times New Roman"/>
                  <a:cs typeface="Times New Roman"/>
                </a:rPr>
                <a:t>=</a:t>
              </a:r>
              <a:r>
                <a:rPr lang="en-US" sz="2400" dirty="0" smtClean="0">
                  <a:latin typeface="Times New Roman"/>
                  <a:ea typeface="Lucida Grande"/>
                  <a:cs typeface="Times New Roman"/>
                </a:rPr>
                <a:t>μ</a:t>
              </a:r>
              <a:r>
                <a:rPr lang="en-US" sz="2400" dirty="0" smtClean="0">
                  <a:latin typeface="Times New Roman"/>
                  <a:cs typeface="Times New Roman"/>
                </a:rPr>
                <a:t>(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3</a:t>
              </a:r>
              <a:r>
                <a:rPr lang="en-US" sz="2400" dirty="0">
                  <a:latin typeface="Times New Roman"/>
                  <a:cs typeface="Times New Roman"/>
                  <a:sym typeface="Symbol" pitchFamily="18" charset="2"/>
                </a:rPr>
                <a:t>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1</a:t>
              </a:r>
              <a:r>
                <a:rPr lang="en-US" sz="2400" dirty="0">
                  <a:latin typeface="Times New Roman"/>
                  <a:cs typeface="Times New Roman"/>
                </a:rPr>
                <a:t>)</a:t>
              </a:r>
              <a:r>
                <a:rPr lang="en-US" sz="2400" dirty="0" smtClean="0">
                  <a:latin typeface="Times New Roman"/>
                  <a:cs typeface="Times New Roman"/>
                </a:rPr>
                <a:t>*</a:t>
              </a:r>
              <a:r>
                <a:rPr lang="en-US" sz="2400" dirty="0" smtClean="0">
                  <a:latin typeface="Times New Roman"/>
                  <a:ea typeface="Lucida Grande"/>
                  <a:cs typeface="Times New Roman"/>
                </a:rPr>
                <a:t>μ</a:t>
              </a:r>
              <a:r>
                <a:rPr lang="en-US" sz="2400" dirty="0" smtClean="0">
                  <a:latin typeface="Times New Roman"/>
                  <a:cs typeface="Times New Roman"/>
                </a:rPr>
                <a:t>(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4</a:t>
              </a:r>
              <a:r>
                <a:rPr lang="en-US" sz="2400" dirty="0">
                  <a:latin typeface="Times New Roman"/>
                  <a:cs typeface="Times New Roman"/>
                  <a:sym typeface="Symbol" pitchFamily="18" charset="2"/>
                </a:rPr>
                <a:t></a:t>
              </a:r>
              <a:r>
                <a:rPr lang="en-US" sz="2400" dirty="0">
                  <a:latin typeface="Times New Roman"/>
                  <a:cs typeface="Times New Roman"/>
                </a:rPr>
                <a:t>y</a:t>
              </a:r>
              <a:r>
                <a:rPr lang="en-US" sz="2400" baseline="-25000" dirty="0">
                  <a:latin typeface="Times New Roman"/>
                  <a:cs typeface="Times New Roman"/>
                </a:rPr>
                <a:t>1</a:t>
              </a:r>
              <a:r>
                <a:rPr lang="en-US" sz="2400" dirty="0">
                  <a:latin typeface="Times New Roman"/>
                  <a:cs typeface="Times New Roman"/>
                </a:rPr>
                <a:t>)</a:t>
              </a:r>
            </a:p>
          </p:txBody>
        </p:sp>
        <p:cxnSp>
          <p:nvCxnSpPr>
            <p:cNvPr id="24" name="Straight Connector 23"/>
            <p:cNvCxnSpPr>
              <a:stCxn id="83982" idx="0"/>
            </p:cNvCxnSpPr>
            <p:nvPr/>
          </p:nvCxnSpPr>
          <p:spPr>
            <a:xfrm flipH="1" flipV="1">
              <a:off x="-533400" y="5486401"/>
              <a:ext cx="2846396" cy="121919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62600" y="4724400"/>
            <a:ext cx="4097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>
                <a:latin typeface="Cambria" pitchFamily="18" charset="0"/>
                <a:sym typeface="Symbol" pitchFamily="18" charset="2"/>
              </a:rPr>
              <a:t>ϴ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10209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Error Back-Propagation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the chain rule of differentiation over and over.</a:t>
            </a:r>
          </a:p>
          <a:p>
            <a:r>
              <a:rPr lang="en-US" dirty="0" smtClean="0"/>
              <a:t>Forward pass:</a:t>
            </a:r>
          </a:p>
          <a:p>
            <a:pPr lvl="1"/>
            <a:r>
              <a:rPr lang="en-US" dirty="0" smtClean="0"/>
              <a:t>Regular computation (inference + decoding) in the model (+ remember intermediate quantities).</a:t>
            </a:r>
          </a:p>
          <a:p>
            <a:r>
              <a:rPr lang="en-US" dirty="0" smtClean="0"/>
              <a:t>Backward pass:</a:t>
            </a:r>
          </a:p>
          <a:p>
            <a:pPr lvl="1"/>
            <a:r>
              <a:rPr lang="en-US" dirty="0" smtClean="0"/>
              <a:t>Replay the forward pass in reverse, computing gradients.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2EC9-5E57-4FF7-8EAA-A91AB41566BD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Backprop</a:t>
            </a:r>
            <a:r>
              <a:rPr lang="en-US" dirty="0"/>
              <a:t> </a:t>
            </a:r>
            <a:r>
              <a:rPr lang="en-US" dirty="0" smtClean="0"/>
              <a:t>through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3146956" cy="4762116"/>
          </a:xfrm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Recurrent neural network: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3604156" y="1189993"/>
            <a:ext cx="2670834" cy="1551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BPTT: </a:t>
            </a:r>
          </a:p>
          <a:p>
            <a:pPr marL="0" indent="0">
              <a:buNone/>
            </a:pPr>
            <a:r>
              <a:rPr lang="en-US" dirty="0" smtClean="0"/>
              <a:t>1. Unroll </a:t>
            </a:r>
            <a:r>
              <a:rPr lang="en-US" dirty="0"/>
              <a:t>the computation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 descr="icon-pap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1071">
            <a:off x="8192529" y="166470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 rot="20612062">
            <a:off x="7146805" y="1022081"/>
            <a:ext cx="2293880" cy="843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(Robinson &amp;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Fallside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1987)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Werbos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1988)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1995)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43065" y="5112524"/>
            <a:ext cx="784438" cy="4358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20111" y="5112524"/>
            <a:ext cx="784438" cy="4358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91315" y="4124831"/>
            <a:ext cx="784438" cy="4358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16863" y="3287731"/>
            <a:ext cx="784438" cy="4358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t+1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16863" y="2391333"/>
            <a:ext cx="784438" cy="4358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t+1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Straight Arrow Connector 44"/>
          <p:cNvCxnSpPr>
            <a:stCxn id="37" idx="0"/>
            <a:endCxn id="41" idx="2"/>
          </p:cNvCxnSpPr>
          <p:nvPr/>
        </p:nvCxnSpPr>
        <p:spPr>
          <a:xfrm flipV="1">
            <a:off x="1335284" y="4560655"/>
            <a:ext cx="448250" cy="5518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0"/>
            <a:endCxn id="42" idx="2"/>
          </p:cNvCxnSpPr>
          <p:nvPr/>
        </p:nvCxnSpPr>
        <p:spPr>
          <a:xfrm flipV="1">
            <a:off x="1783534" y="3723555"/>
            <a:ext cx="625548" cy="4012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0"/>
            <a:endCxn id="43" idx="2"/>
          </p:cNvCxnSpPr>
          <p:nvPr/>
        </p:nvCxnSpPr>
        <p:spPr>
          <a:xfrm flipV="1">
            <a:off x="2409082" y="2827157"/>
            <a:ext cx="0" cy="4605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61" idx="2"/>
          </p:cNvCxnSpPr>
          <p:nvPr/>
        </p:nvCxnSpPr>
        <p:spPr>
          <a:xfrm flipH="1">
            <a:off x="1901817" y="3505643"/>
            <a:ext cx="899484" cy="1055012"/>
          </a:xfrm>
          <a:prstGeom prst="curvedConnector4">
            <a:avLst>
              <a:gd name="adj1" fmla="val -25415"/>
              <a:gd name="adj2" fmla="val 148814"/>
            </a:avLst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02594" y="4236900"/>
            <a:ext cx="398445" cy="323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 dirty="0" smtClean="0"/>
          </a:p>
        </p:txBody>
      </p:sp>
      <p:grpSp>
        <p:nvGrpSpPr>
          <p:cNvPr id="133" name="Group 132"/>
          <p:cNvGrpSpPr/>
          <p:nvPr/>
        </p:nvGrpSpPr>
        <p:grpSpPr>
          <a:xfrm>
            <a:off x="4656335" y="5006514"/>
            <a:ext cx="1861484" cy="1772177"/>
            <a:chOff x="4656335" y="5006514"/>
            <a:chExt cx="1861484" cy="1772177"/>
          </a:xfrm>
        </p:grpSpPr>
        <p:sp>
          <p:nvSpPr>
            <p:cNvPr id="76" name="Rounded Rectangle 75"/>
            <p:cNvSpPr/>
            <p:nvPr/>
          </p:nvSpPr>
          <p:spPr>
            <a:xfrm>
              <a:off x="4656335" y="6342867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733381" y="6330415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179291" y="5678926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733381" y="5006514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Arrow Connector 80"/>
            <p:cNvCxnSpPr>
              <a:stCxn id="76" idx="0"/>
              <a:endCxn id="78" idx="2"/>
            </p:cNvCxnSpPr>
            <p:nvPr/>
          </p:nvCxnSpPr>
          <p:spPr>
            <a:xfrm flipV="1">
              <a:off x="5048554" y="6114750"/>
              <a:ext cx="522956" cy="22811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0"/>
              <a:endCxn id="79" idx="2"/>
            </p:cNvCxnSpPr>
            <p:nvPr/>
          </p:nvCxnSpPr>
          <p:spPr>
            <a:xfrm flipV="1">
              <a:off x="5571510" y="5442338"/>
              <a:ext cx="554090" cy="236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7" idx="0"/>
              <a:endCxn id="78" idx="2"/>
            </p:cNvCxnSpPr>
            <p:nvPr/>
          </p:nvCxnSpPr>
          <p:spPr>
            <a:xfrm flipH="1" flipV="1">
              <a:off x="5571510" y="6114750"/>
              <a:ext cx="554090" cy="21566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4656334" y="3708667"/>
            <a:ext cx="1861223" cy="2852113"/>
            <a:chOff x="4656334" y="3708667"/>
            <a:chExt cx="1861223" cy="2852113"/>
          </a:xfrm>
        </p:grpSpPr>
        <p:sp>
          <p:nvSpPr>
            <p:cNvPr id="90" name="Rounded Rectangle 89"/>
            <p:cNvSpPr/>
            <p:nvPr/>
          </p:nvSpPr>
          <p:spPr>
            <a:xfrm>
              <a:off x="5179291" y="4373814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  <a:r>
                <a:rPr lang="en-US" b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Arrow Connector 91"/>
            <p:cNvCxnSpPr>
              <a:stCxn id="79" idx="0"/>
              <a:endCxn id="90" idx="2"/>
            </p:cNvCxnSpPr>
            <p:nvPr/>
          </p:nvCxnSpPr>
          <p:spPr>
            <a:xfrm flipH="1" flipV="1">
              <a:off x="5571510" y="4809638"/>
              <a:ext cx="554090" cy="19687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54"/>
            <p:cNvCxnSpPr>
              <a:stCxn id="76" idx="1"/>
              <a:endCxn id="90" idx="2"/>
            </p:cNvCxnSpPr>
            <p:nvPr/>
          </p:nvCxnSpPr>
          <p:spPr>
            <a:xfrm rot="10800000" flipH="1">
              <a:off x="4656334" y="4809639"/>
              <a:ext cx="915175" cy="1751141"/>
            </a:xfrm>
            <a:prstGeom prst="curvedConnector4">
              <a:avLst>
                <a:gd name="adj1" fmla="val -12734"/>
                <a:gd name="adj2" fmla="val 73999"/>
              </a:avLst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ounded Rectangle 95"/>
            <p:cNvSpPr/>
            <p:nvPr/>
          </p:nvSpPr>
          <p:spPr>
            <a:xfrm>
              <a:off x="5733119" y="3708667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b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7" name="Straight Arrow Connector 96"/>
            <p:cNvCxnSpPr>
              <a:stCxn id="90" idx="0"/>
              <a:endCxn id="96" idx="2"/>
            </p:cNvCxnSpPr>
            <p:nvPr/>
          </p:nvCxnSpPr>
          <p:spPr>
            <a:xfrm flipV="1">
              <a:off x="5571510" y="4144491"/>
              <a:ext cx="553828" cy="22932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4656335" y="1721164"/>
            <a:ext cx="1862009" cy="4839616"/>
            <a:chOff x="4656335" y="1721164"/>
            <a:chExt cx="1862009" cy="4839616"/>
          </a:xfrm>
        </p:grpSpPr>
        <p:sp>
          <p:nvSpPr>
            <p:cNvPr id="98" name="Rounded Rectangle 97"/>
            <p:cNvSpPr/>
            <p:nvPr/>
          </p:nvSpPr>
          <p:spPr>
            <a:xfrm>
              <a:off x="5171760" y="3057178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9" name="Straight Arrow Connector 98"/>
            <p:cNvCxnSpPr>
              <a:stCxn id="96" idx="0"/>
              <a:endCxn id="98" idx="2"/>
            </p:cNvCxnSpPr>
            <p:nvPr/>
          </p:nvCxnSpPr>
          <p:spPr>
            <a:xfrm flipH="1" flipV="1">
              <a:off x="5563979" y="3493002"/>
              <a:ext cx="561359" cy="21566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54"/>
            <p:cNvCxnSpPr>
              <a:stCxn id="76" idx="1"/>
              <a:endCxn id="98" idx="2"/>
            </p:cNvCxnSpPr>
            <p:nvPr/>
          </p:nvCxnSpPr>
          <p:spPr>
            <a:xfrm rot="10800000" flipH="1">
              <a:off x="4656335" y="3493003"/>
              <a:ext cx="907644" cy="3067777"/>
            </a:xfrm>
            <a:prstGeom prst="curvedConnector4">
              <a:avLst>
                <a:gd name="adj1" fmla="val -25186"/>
                <a:gd name="adj2" fmla="val 75065"/>
              </a:avLst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5733906" y="2397557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7" name="Straight Arrow Connector 116"/>
            <p:cNvCxnSpPr>
              <a:stCxn id="98" idx="0"/>
              <a:endCxn id="116" idx="2"/>
            </p:cNvCxnSpPr>
            <p:nvPr/>
          </p:nvCxnSpPr>
          <p:spPr>
            <a:xfrm flipV="1">
              <a:off x="5563979" y="2833381"/>
              <a:ext cx="562146" cy="22379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ounded Rectangle 117"/>
            <p:cNvSpPr/>
            <p:nvPr/>
          </p:nvSpPr>
          <p:spPr>
            <a:xfrm>
              <a:off x="5725850" y="1721164"/>
              <a:ext cx="784438" cy="4358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r>
                <a:rPr lang="en-US" b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9" name="Straight Arrow Connector 118"/>
            <p:cNvCxnSpPr>
              <a:stCxn id="116" idx="0"/>
              <a:endCxn id="118" idx="2"/>
            </p:cNvCxnSpPr>
            <p:nvPr/>
          </p:nvCxnSpPr>
          <p:spPr>
            <a:xfrm flipH="1" flipV="1">
              <a:off x="6118069" y="2156988"/>
              <a:ext cx="8056" cy="24056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 Placeholder 7"/>
          <p:cNvSpPr txBox="1">
            <a:spLocks/>
          </p:cNvSpPr>
          <p:nvPr/>
        </p:nvSpPr>
        <p:spPr>
          <a:xfrm>
            <a:off x="6636599" y="3079505"/>
            <a:ext cx="2507402" cy="31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Run </a:t>
            </a:r>
            <a:r>
              <a:rPr lang="en-US" dirty="0" err="1" smtClean="0"/>
              <a:t>backprop</a:t>
            </a:r>
            <a:r>
              <a:rPr lang="en-US" dirty="0" smtClean="0"/>
              <a:t> through the resulting feed-forward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3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3732641" cy="13972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did we compute these </a:t>
            </a:r>
            <a:r>
              <a:rPr lang="en-US" b="1" dirty="0" smtClean="0"/>
              <a:t>approximate</a:t>
            </a:r>
            <a:r>
              <a:rPr lang="en-US" dirty="0" smtClean="0"/>
              <a:t> marginal probabilities anyway?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10817" y="2608038"/>
            <a:ext cx="2930252" cy="2222813"/>
            <a:chOff x="3197390" y="2136655"/>
            <a:chExt cx="940077" cy="713118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3197390" y="2136655"/>
              <a:ext cx="940077" cy="71311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6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044" t="55298" r="20326" b="8614"/>
            <a:stretch/>
          </p:blipFill>
          <p:spPr>
            <a:xfrm>
              <a:off x="3197390" y="2136655"/>
              <a:ext cx="940077" cy="71311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941069" y="3338979"/>
            <a:ext cx="1152206" cy="3804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84751" y="1210760"/>
            <a:ext cx="4102049" cy="139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By Belief Propagation of course!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15" name="Oval 14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pic>
        <p:nvPicPr>
          <p:cNvPr id="17" name="Picture 16" descr="feedforward-bp-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743" y="2450526"/>
            <a:ext cx="3600478" cy="41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0760"/>
            <a:ext cx="4834647" cy="5044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Empirical Risk Minimization under Approximations (ERMA)</a:t>
            </a:r>
          </a:p>
          <a:p>
            <a:r>
              <a:rPr lang="en-US" dirty="0" smtClean="0"/>
              <a:t>Apply </a:t>
            </a:r>
            <a:r>
              <a:rPr lang="en-US" i="1" dirty="0" err="1" smtClean="0"/>
              <a:t>Backprop</a:t>
            </a:r>
            <a:r>
              <a:rPr lang="en-US" i="1" dirty="0"/>
              <a:t> </a:t>
            </a:r>
            <a:r>
              <a:rPr lang="en-US" i="1" dirty="0" smtClean="0"/>
              <a:t>through time</a:t>
            </a:r>
            <a:r>
              <a:rPr lang="en-US" dirty="0" smtClean="0"/>
              <a:t> to Loopy BP</a:t>
            </a:r>
          </a:p>
          <a:p>
            <a:r>
              <a:rPr lang="en-US" dirty="0" smtClean="0"/>
              <a:t>Unrolls the BP computation graph</a:t>
            </a:r>
          </a:p>
          <a:p>
            <a:r>
              <a:rPr lang="en-US" dirty="0" smtClean="0"/>
              <a:t>Includes inference, decoding, loss and all the approximations along the way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 descr="feedforward-bp-on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06" y="1407089"/>
            <a:ext cx="4164355" cy="4848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Stoyanov</a:t>
            </a:r>
            <a:r>
              <a:rPr lang="en-US" dirty="0" smtClean="0"/>
              <a:t>, </a:t>
            </a:r>
            <a:r>
              <a:rPr lang="en-US" dirty="0" err="1" smtClean="0"/>
              <a:t>Ropson</a:t>
            </a:r>
            <a:r>
              <a:rPr lang="en-US" dirty="0" smtClean="0"/>
              <a:t>, &amp; Eisner, 2011)</a:t>
            </a:r>
          </a:p>
        </p:txBody>
      </p:sp>
    </p:spTree>
    <p:extLst>
      <p:ext uri="{BB962C8B-B14F-4D97-AF65-F5344CB8AC3E}">
        <p14:creationId xmlns:p14="http://schemas.microsoft.com/office/powerpoint/2010/main" val="17455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eedforward-bp-on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961" y="1769805"/>
            <a:ext cx="4006200" cy="4664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ERMA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53231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Choose </a:t>
            </a:r>
            <a:r>
              <a:rPr lang="en-US" sz="2200" b="1" dirty="0"/>
              <a:t>model </a:t>
            </a:r>
            <a:r>
              <a:rPr lang="en-US" sz="2200" dirty="0"/>
              <a:t>to be the computation with all its approximations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Choose </a:t>
            </a:r>
            <a:r>
              <a:rPr lang="en-US" sz="2200" b="1" dirty="0"/>
              <a:t>objective</a:t>
            </a:r>
            <a:br>
              <a:rPr lang="en-US" sz="2200" b="1" dirty="0"/>
            </a:br>
            <a:r>
              <a:rPr lang="en-US" sz="2200" b="1" dirty="0"/>
              <a:t> </a:t>
            </a:r>
            <a:r>
              <a:rPr lang="en-US" sz="2200" dirty="0"/>
              <a:t>to likewise include the approximations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/>
              <a:t>Compute </a:t>
            </a:r>
            <a:r>
              <a:rPr lang="en-US" sz="2200" b="1" dirty="0"/>
              <a:t>derivative</a:t>
            </a:r>
            <a:r>
              <a:rPr lang="en-US" sz="2200" dirty="0"/>
              <a:t> by </a:t>
            </a:r>
            <a:r>
              <a:rPr lang="en-US" sz="2200" dirty="0" err="1"/>
              <a:t>backpropagation</a:t>
            </a:r>
            <a:r>
              <a:rPr lang="en-US" sz="2200" dirty="0"/>
              <a:t> (treating the entire computation as if it were a neural network)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/>
              <a:t>Make no approximations</a:t>
            </a:r>
            <a:r>
              <a:rPr lang="en-US" sz="2200" dirty="0" smtClean="0"/>
              <a:t>!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(Our gradient is exact)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46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55"/>
          <a:stretch/>
        </p:blipFill>
        <p:spPr>
          <a:xfrm>
            <a:off x="4244550" y="2245752"/>
            <a:ext cx="1099830" cy="80562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074"/>
          <a:stretch/>
        </p:blipFill>
        <p:spPr>
          <a:xfrm>
            <a:off x="4113616" y="1373115"/>
            <a:ext cx="1230763" cy="8308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344380" y="1730121"/>
            <a:ext cx="599954" cy="8180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57473" y="1872447"/>
            <a:ext cx="752354" cy="61069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4870691" y="1116576"/>
            <a:ext cx="4159124" cy="4626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Key idea: Open up the black box!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Stoyanov</a:t>
            </a:r>
            <a:r>
              <a:rPr lang="en-US" dirty="0" smtClean="0"/>
              <a:t>, </a:t>
            </a:r>
            <a:r>
              <a:rPr lang="en-US" dirty="0" err="1" smtClean="0"/>
              <a:t>Ropson</a:t>
            </a:r>
            <a:r>
              <a:rPr lang="en-US" dirty="0" smtClean="0"/>
              <a:t>, &amp; Eisner, 2011)</a:t>
            </a:r>
          </a:p>
        </p:txBody>
      </p:sp>
    </p:spTree>
    <p:extLst>
      <p:ext uri="{BB962C8B-B14F-4D97-AF65-F5344CB8AC3E}">
        <p14:creationId xmlns:p14="http://schemas.microsoft.com/office/powerpoint/2010/main" val="32364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11923"/>
            <a:ext cx="5015779" cy="62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Empirical Risk Minimization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7" name="Text Placeholder 3"/>
          <p:cNvSpPr txBox="1">
            <a:spLocks/>
          </p:cNvSpPr>
          <p:nvPr/>
        </p:nvSpPr>
        <p:spPr>
          <a:xfrm>
            <a:off x="4870691" y="977682"/>
            <a:ext cx="4159124" cy="4626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Key idea: Open up the black box!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9" y="2134326"/>
            <a:ext cx="4874538" cy="94807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9" y="4119120"/>
            <a:ext cx="4570710" cy="561315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457200" y="3314172"/>
            <a:ext cx="5015779" cy="62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/>
              <a:t>Minimum Bayes Risk (MBR) Decoder</a:t>
            </a:r>
          </a:p>
        </p:txBody>
      </p:sp>
      <p:pic>
        <p:nvPicPr>
          <p:cNvPr id="15" name="Picture 14" descr="feedforward-bp-on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961" y="1769805"/>
            <a:ext cx="4006200" cy="4664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Stoyanov</a:t>
            </a:r>
            <a:r>
              <a:rPr lang="en-US" dirty="0" smtClean="0"/>
              <a:t>, </a:t>
            </a:r>
            <a:r>
              <a:rPr lang="en-US" dirty="0" err="1" smtClean="0"/>
              <a:t>Ropson</a:t>
            </a:r>
            <a:r>
              <a:rPr lang="en-US" dirty="0" smtClean="0"/>
              <a:t>, &amp; Eisner, 2011)</a:t>
            </a:r>
          </a:p>
        </p:txBody>
      </p:sp>
    </p:spTree>
    <p:extLst>
      <p:ext uri="{BB962C8B-B14F-4D97-AF65-F5344CB8AC3E}">
        <p14:creationId xmlns:p14="http://schemas.microsoft.com/office/powerpoint/2010/main" val="67249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Approximation-aware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0"/>
            <a:ext cx="3521364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What if we’re using Structured BP instead of regular BP?</a:t>
            </a:r>
          </a:p>
          <a:p>
            <a:r>
              <a:rPr lang="en-US" sz="2200" dirty="0" smtClean="0"/>
              <a:t>No problem, the same approach still applies!</a:t>
            </a:r>
          </a:p>
          <a:p>
            <a:r>
              <a:rPr lang="en-US" sz="2200" dirty="0" smtClean="0"/>
              <a:t>The only difference is that we </a:t>
            </a:r>
            <a:r>
              <a:rPr lang="en-US" sz="2200" b="1" dirty="0" smtClean="0"/>
              <a:t>embed dynamic programming algorithms </a:t>
            </a:r>
            <a:r>
              <a:rPr lang="en-US" sz="2200" dirty="0" smtClean="0"/>
              <a:t>inside our computation graph.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48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55"/>
          <a:stretch/>
        </p:blipFill>
        <p:spPr>
          <a:xfrm>
            <a:off x="4244550" y="2245752"/>
            <a:ext cx="1099830" cy="80562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074"/>
          <a:stretch/>
        </p:blipFill>
        <p:spPr>
          <a:xfrm>
            <a:off x="4113616" y="1234221"/>
            <a:ext cx="1230763" cy="8308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pic>
        <p:nvPicPr>
          <p:cNvPr id="24" name="Picture 23" descr="structured-bp-feed-forward-topolog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19" y="1666324"/>
            <a:ext cx="3796065" cy="459523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5344380" y="1591227"/>
            <a:ext cx="599954" cy="8180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57473" y="1872447"/>
            <a:ext cx="752354" cy="61069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4870691" y="977682"/>
            <a:ext cx="4159124" cy="4626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Key idea: Open up the black box!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(Gormley, </a:t>
            </a:r>
            <a:r>
              <a:rPr lang="en-US" dirty="0" err="1" smtClean="0"/>
              <a:t>Dredze</a:t>
            </a:r>
            <a:r>
              <a:rPr lang="en-US" dirty="0" smtClean="0"/>
              <a:t>, &amp; Eisner, 2015)</a:t>
            </a:r>
          </a:p>
        </p:txBody>
      </p:sp>
    </p:spTree>
    <p:extLst>
      <p:ext uri="{BB962C8B-B14F-4D97-AF65-F5344CB8AC3E}">
        <p14:creationId xmlns:p14="http://schemas.microsoft.com/office/powerpoint/2010/main" val="43532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to Deep Learning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49</a:t>
            </a:fld>
            <a:endParaRPr lang="en-US"/>
          </a:p>
        </p:txBody>
      </p:sp>
      <p:cxnSp>
        <p:nvCxnSpPr>
          <p:cNvPr id="10" name="Straight Connector 9"/>
          <p:cNvCxnSpPr>
            <a:stCxn id="11" idx="0"/>
            <a:endCxn id="14" idx="0"/>
          </p:cNvCxnSpPr>
          <p:nvPr/>
        </p:nvCxnSpPr>
        <p:spPr>
          <a:xfrm flipH="1">
            <a:off x="2402802" y="1821405"/>
            <a:ext cx="655" cy="582124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46973" y="1821405"/>
            <a:ext cx="312966" cy="31296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2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79133" y="2403529"/>
            <a:ext cx="847336" cy="8486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endParaRPr lang="en-US" sz="2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3837" y="1501237"/>
            <a:ext cx="18802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err="1">
                <a:cs typeface="Times New Roman"/>
              </a:rPr>
              <a:t>exp</a:t>
            </a:r>
            <a:r>
              <a:rPr lang="en-US" sz="2500" dirty="0">
                <a:cs typeface="Times New Roman"/>
              </a:rPr>
              <a:t>(</a:t>
            </a:r>
            <a:r>
              <a:rPr lang="en-US" sz="2500" dirty="0" err="1">
                <a:cs typeface="Times New Roman"/>
              </a:rPr>
              <a:t>Θ</a:t>
            </a:r>
            <a:r>
              <a:rPr lang="en-US" sz="2500" baseline="-25000" dirty="0" err="1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y</a:t>
            </a:r>
            <a:r>
              <a:rPr lang="en-US" sz="2500" dirty="0" err="1">
                <a:ea typeface="Wingdings"/>
                <a:cs typeface="Times New Roman"/>
                <a:sym typeface="Wingdings"/>
              </a:rPr>
              <a:t></a:t>
            </a:r>
            <a:r>
              <a:rPr lang="en-US" sz="2500" dirty="0" err="1" smtClean="0">
                <a:cs typeface="Times New Roman"/>
                <a:sym typeface="Wingdings"/>
              </a:rPr>
              <a:t>f</a:t>
            </a:r>
            <a:r>
              <a:rPr lang="en-US" sz="2500" dirty="0" smtClean="0">
                <a:cs typeface="Times New Roman"/>
                <a:sym typeface="Wingdings"/>
              </a:rPr>
              <a:t>(x))</a:t>
            </a:r>
            <a:endParaRPr lang="en-US" sz="2500" dirty="0">
              <a:cs typeface="Times New Roman"/>
            </a:endParaRPr>
          </a:p>
        </p:txBody>
      </p:sp>
      <p:cxnSp>
        <p:nvCxnSpPr>
          <p:cNvPr id="63" name="Straight Connector 62"/>
          <p:cNvCxnSpPr>
            <a:stCxn id="64" idx="0"/>
            <a:endCxn id="14" idx="4"/>
          </p:cNvCxnSpPr>
          <p:nvPr/>
        </p:nvCxnSpPr>
        <p:spPr>
          <a:xfrm flipH="1" flipV="1">
            <a:off x="2402801" y="3252178"/>
            <a:ext cx="656" cy="340401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46974" y="3592579"/>
            <a:ext cx="312966" cy="31296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2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ml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837" y="2702107"/>
            <a:ext cx="4174956" cy="2150553"/>
          </a:xfrm>
          <a:prstGeom prst="rect">
            <a:avLst/>
          </a:prstGeom>
        </p:spPr>
      </p:pic>
      <p:sp>
        <p:nvSpPr>
          <p:cNvPr id="118" name="Isosceles Triangle 117"/>
          <p:cNvSpPr/>
          <p:nvPr/>
        </p:nvSpPr>
        <p:spPr>
          <a:xfrm rot="16200000">
            <a:off x="2225075" y="3430563"/>
            <a:ext cx="1467147" cy="1110381"/>
          </a:xfrm>
          <a:prstGeom prst="triangle">
            <a:avLst>
              <a:gd name="adj" fmla="val 67045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 rot="16200000">
            <a:off x="2542935" y="1163470"/>
            <a:ext cx="752190" cy="1189615"/>
          </a:xfrm>
          <a:prstGeom prst="triangle">
            <a:avLst>
              <a:gd name="adj" fmla="val 15726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(Gormley, Yu, &amp; </a:t>
            </a:r>
            <a:r>
              <a:rPr lang="en-US" dirty="0" err="1" smtClean="0"/>
              <a:t>Dredze</a:t>
            </a:r>
            <a:r>
              <a:rPr lang="en-US" dirty="0" smtClean="0"/>
              <a:t>, </a:t>
            </a:r>
            <a:r>
              <a:rPr lang="en-US" i="1" dirty="0" smtClean="0"/>
              <a:t>In submission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07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 animBg="1"/>
      <p:bldP spid="118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for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83374" y="997096"/>
            <a:ext cx="6517502" cy="1404506"/>
            <a:chOff x="2083374" y="997096"/>
            <a:chExt cx="6517502" cy="14045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892" y="1126868"/>
              <a:ext cx="1486639" cy="12078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83374" y="997096"/>
              <a:ext cx="6517502" cy="1404506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84" b="76836"/>
            <a:stretch/>
          </p:blipFill>
          <p:spPr>
            <a:xfrm>
              <a:off x="2405968" y="1637565"/>
              <a:ext cx="3409649" cy="69719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083374" y="2401602"/>
            <a:ext cx="6517501" cy="1485401"/>
            <a:chOff x="2083374" y="2401602"/>
            <a:chExt cx="6517501" cy="14854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3362" y="2712714"/>
              <a:ext cx="2090745" cy="117428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083374" y="2401602"/>
              <a:ext cx="6517501" cy="1404506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6631" b="51693"/>
            <a:stretch/>
          </p:blipFill>
          <p:spPr>
            <a:xfrm>
              <a:off x="2405968" y="3074612"/>
              <a:ext cx="3409649" cy="66832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083374" y="3802378"/>
            <a:ext cx="6517501" cy="1404506"/>
            <a:chOff x="2083374" y="3813518"/>
            <a:chExt cx="6517501" cy="1404506"/>
          </a:xfrm>
        </p:grpSpPr>
        <p:grpSp>
          <p:nvGrpSpPr>
            <p:cNvPr id="13" name="Group 12"/>
            <p:cNvGrpSpPr/>
            <p:nvPr/>
          </p:nvGrpSpPr>
          <p:grpSpPr>
            <a:xfrm>
              <a:off x="6279400" y="3914656"/>
              <a:ext cx="2064707" cy="1303368"/>
              <a:chOff x="6238976" y="3887003"/>
              <a:chExt cx="2383656" cy="150470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2737" y="4555397"/>
                <a:ext cx="1019895" cy="83631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/>
              <a:srcRect b="13397"/>
              <a:stretch/>
            </p:blipFill>
            <p:spPr>
              <a:xfrm>
                <a:off x="6238976" y="3887003"/>
                <a:ext cx="1455742" cy="1304190"/>
              </a:xfrm>
              <a:prstGeom prst="rect">
                <a:avLst/>
              </a:prstGeom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2083374" y="3813518"/>
              <a:ext cx="6517501" cy="1404506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261" b="26083"/>
            <a:stretch/>
          </p:blipFill>
          <p:spPr>
            <a:xfrm>
              <a:off x="2405968" y="4457158"/>
              <a:ext cx="3409649" cy="72441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83374" y="4821509"/>
            <a:ext cx="6517501" cy="1888524"/>
            <a:chOff x="2083374" y="4821509"/>
            <a:chExt cx="6517501" cy="1888524"/>
          </a:xfrm>
        </p:grpSpPr>
        <p:grpSp>
          <p:nvGrpSpPr>
            <p:cNvPr id="37" name="Group 36"/>
            <p:cNvGrpSpPr/>
            <p:nvPr/>
          </p:nvGrpSpPr>
          <p:grpSpPr>
            <a:xfrm>
              <a:off x="2083374" y="5536530"/>
              <a:ext cx="6517501" cy="1173503"/>
              <a:chOff x="2083374" y="5536530"/>
              <a:chExt cx="6517501" cy="117350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083374" y="5536530"/>
                <a:ext cx="6517501" cy="1173503"/>
                <a:chOff x="2083374" y="5547670"/>
                <a:chExt cx="6517501" cy="1173503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083374" y="5547670"/>
                  <a:ext cx="6517501" cy="1074860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Picture 35" descr="time-flies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0861"/>
                <a:stretch/>
              </p:blipFill>
              <p:spPr>
                <a:xfrm>
                  <a:off x="2405968" y="5625649"/>
                  <a:ext cx="3409649" cy="1095524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6383810" y="5536530"/>
                <a:ext cx="1960297" cy="819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b="1" dirty="0" smtClean="0"/>
                  <a:t>No semantic interpretation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22874" y="4821509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…</a:t>
              </a:r>
            </a:p>
          </p:txBody>
        </p:sp>
      </p:grpSp>
      <p:sp>
        <p:nvSpPr>
          <p:cNvPr id="45" name="Content Placeholder 4"/>
          <p:cNvSpPr txBox="1">
            <a:spLocks/>
          </p:cNvSpPr>
          <p:nvPr/>
        </p:nvSpPr>
        <p:spPr>
          <a:xfrm>
            <a:off x="257251" y="3331265"/>
            <a:ext cx="1715301" cy="3025086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r>
              <a:rPr lang="en-US" sz="2600" dirty="0" smtClean="0"/>
              <a:t> inspires the structures we want to predict</a:t>
            </a:r>
          </a:p>
        </p:txBody>
      </p:sp>
    </p:spTree>
    <p:extLst>
      <p:ext uri="{BB962C8B-B14F-4D97-AF65-F5344CB8AC3E}">
        <p14:creationId xmlns:p14="http://schemas.microsoft.com/office/powerpoint/2010/main" val="421881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Empirical Risk Minimization under Approximations (ERMA)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29616"/>
              </p:ext>
            </p:extLst>
          </p:nvPr>
        </p:nvGraphicFramePr>
        <p:xfrm>
          <a:off x="685800" y="1828800"/>
          <a:ext cx="7619999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705"/>
                <a:gridCol w="1045882"/>
                <a:gridCol w="2689411"/>
                <a:gridCol w="2540001"/>
              </a:tblGrid>
              <a:tr h="548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Approximation Aware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6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86831">
                <a:tc rowSpan="2">
                  <a:txBody>
                    <a:bodyPr/>
                    <a:lstStyle/>
                    <a:p>
                      <a:r>
                        <a:rPr lang="en-US" sz="2800" b="1" dirty="0" smtClean="0"/>
                        <a:t>Loss Aware</a:t>
                      </a:r>
                      <a:endParaRPr lang="en-US" sz="2800" b="1" dirty="0"/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</a:t>
                      </a:r>
                      <a:endParaRPr lang="en-US" b="1" dirty="0"/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72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b="1" dirty="0"/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SVM</a:t>
                      </a:r>
                      <a:r>
                        <a:rPr lang="en-US" sz="2400" baseline="30000" dirty="0" err="1" smtClean="0"/>
                        <a:t>struct</a:t>
                      </a:r>
                      <a:r>
                        <a:rPr lang="en-US" sz="2400" baseline="300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[Finley and </a:t>
                      </a:r>
                      <a:r>
                        <a:rPr lang="en-US" sz="1600" dirty="0" err="1" smtClean="0"/>
                        <a:t>Joachims</a:t>
                      </a:r>
                      <a:r>
                        <a:rPr lang="en-US" sz="1600" dirty="0" smtClean="0"/>
                        <a:t>, 2008]</a:t>
                      </a:r>
                      <a:endParaRPr lang="en-US" sz="1600" baseline="30000" dirty="0" smtClean="0"/>
                    </a:p>
                    <a:p>
                      <a:r>
                        <a:rPr lang="en-US" sz="2400" dirty="0" smtClean="0"/>
                        <a:t>M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Taskar</a:t>
                      </a:r>
                      <a:r>
                        <a:rPr lang="en-US" sz="1600" dirty="0" smtClean="0"/>
                        <a:t> et al., 2003]</a:t>
                      </a:r>
                    </a:p>
                    <a:p>
                      <a:r>
                        <a:rPr lang="en-US" sz="2400" dirty="0" err="1" smtClean="0"/>
                        <a:t>Softmax</a:t>
                      </a:r>
                      <a:r>
                        <a:rPr lang="en-US" sz="2400" dirty="0" smtClean="0"/>
                        <a:t>-margin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err="1" smtClean="0"/>
                        <a:t>Gimpel</a:t>
                      </a:r>
                      <a:r>
                        <a:rPr lang="en-US" sz="1600" dirty="0" smtClean="0"/>
                        <a:t> &amp; Smith, 2010]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ERMA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410200" y="3048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MLE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446664"/>
            <a:ext cx="41601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Figure from (</a:t>
            </a:r>
            <a:r>
              <a:rPr lang="en-US" dirty="0" err="1" smtClean="0"/>
              <a:t>Stoyanov</a:t>
            </a:r>
            <a:r>
              <a:rPr lang="en-US" dirty="0" smtClean="0"/>
              <a:t> &amp; Eisner, 2012)</a:t>
            </a:r>
          </a:p>
        </p:txBody>
      </p:sp>
    </p:spTree>
    <p:extLst>
      <p:ext uri="{BB962C8B-B14F-4D97-AF65-F5344CB8AC3E}">
        <p14:creationId xmlns:p14="http://schemas.microsoft.com/office/powerpoint/2010/main" val="1093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for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pic>
        <p:nvPicPr>
          <p:cNvPr id="32" name="Picture 31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4" b="76836"/>
          <a:stretch/>
        </p:blipFill>
        <p:spPr>
          <a:xfrm>
            <a:off x="2405968" y="1637565"/>
            <a:ext cx="3409649" cy="697197"/>
          </a:xfrm>
          <a:prstGeom prst="rect">
            <a:avLst/>
          </a:prstGeom>
        </p:spPr>
      </p:pic>
      <p:pic>
        <p:nvPicPr>
          <p:cNvPr id="33" name="Picture 32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1" b="51693"/>
          <a:stretch/>
        </p:blipFill>
        <p:spPr>
          <a:xfrm>
            <a:off x="2405968" y="3074612"/>
            <a:ext cx="3409649" cy="668329"/>
          </a:xfrm>
          <a:prstGeom prst="rect">
            <a:avLst/>
          </a:prstGeom>
        </p:spPr>
      </p:pic>
      <p:pic>
        <p:nvPicPr>
          <p:cNvPr id="34" name="Picture 33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61" b="26083"/>
          <a:stretch/>
        </p:blipFill>
        <p:spPr>
          <a:xfrm>
            <a:off x="2405968" y="4482474"/>
            <a:ext cx="3409649" cy="724410"/>
          </a:xfrm>
          <a:prstGeom prst="rect">
            <a:avLst/>
          </a:prstGeom>
        </p:spPr>
      </p:pic>
      <p:pic>
        <p:nvPicPr>
          <p:cNvPr id="36" name="Picture 35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61"/>
          <a:stretch/>
        </p:blipFill>
        <p:spPr>
          <a:xfrm>
            <a:off x="2405968" y="5614509"/>
            <a:ext cx="3409649" cy="109552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27" name="Oval 26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4756" y="1420821"/>
            <a:ext cx="5186644" cy="846632"/>
            <a:chOff x="1954756" y="1420821"/>
            <a:chExt cx="5186644" cy="846632"/>
          </a:xfrm>
        </p:grpSpPr>
        <p:sp>
          <p:nvSpPr>
            <p:cNvPr id="5" name="TextBox 4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0.50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54756" y="2865878"/>
            <a:ext cx="5186644" cy="846632"/>
            <a:chOff x="1954756" y="1420821"/>
            <a:chExt cx="5186644" cy="846632"/>
          </a:xfrm>
        </p:grpSpPr>
        <p:sp>
          <p:nvSpPr>
            <p:cNvPr id="49" name="TextBox 48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0.25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54756" y="4277087"/>
            <a:ext cx="5186644" cy="846632"/>
            <a:chOff x="1954756" y="1420821"/>
            <a:chExt cx="5186644" cy="846632"/>
          </a:xfrm>
        </p:grpSpPr>
        <p:sp>
          <p:nvSpPr>
            <p:cNvPr id="52" name="TextBox 51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54756" y="5727889"/>
            <a:ext cx="5186644" cy="846632"/>
            <a:chOff x="1954756" y="1420821"/>
            <a:chExt cx="5186644" cy="846632"/>
          </a:xfrm>
        </p:grpSpPr>
        <p:sp>
          <p:nvSpPr>
            <p:cNvPr id="55" name="TextBox 54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0.01</a:t>
              </a:r>
            </a:p>
          </p:txBody>
        </p:sp>
      </p:grpSp>
      <p:sp>
        <p:nvSpPr>
          <p:cNvPr id="57" name="Content Placeholder 4"/>
          <p:cNvSpPr txBox="1">
            <a:spLocks/>
          </p:cNvSpPr>
          <p:nvPr/>
        </p:nvSpPr>
        <p:spPr>
          <a:xfrm>
            <a:off x="239455" y="2334762"/>
            <a:ext cx="1715301" cy="2243736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Our </a:t>
            </a:r>
            <a:r>
              <a:rPr lang="en-US" sz="2600" b="1" dirty="0" smtClean="0"/>
              <a:t>model</a:t>
            </a:r>
            <a:r>
              <a:rPr lang="en-US" sz="2600" dirty="0" smtClean="0"/>
              <a:t> defines a score for each 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22874" y="4821509"/>
            <a:ext cx="835577" cy="8466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13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for 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pic>
        <p:nvPicPr>
          <p:cNvPr id="32" name="Picture 31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4" b="76836"/>
          <a:stretch/>
        </p:blipFill>
        <p:spPr>
          <a:xfrm>
            <a:off x="2405968" y="1637565"/>
            <a:ext cx="3409649" cy="697197"/>
          </a:xfrm>
          <a:prstGeom prst="rect">
            <a:avLst/>
          </a:prstGeom>
        </p:spPr>
      </p:pic>
      <p:pic>
        <p:nvPicPr>
          <p:cNvPr id="33" name="Picture 32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1" b="51693"/>
          <a:stretch/>
        </p:blipFill>
        <p:spPr>
          <a:xfrm>
            <a:off x="2405968" y="3074612"/>
            <a:ext cx="3409649" cy="668329"/>
          </a:xfrm>
          <a:prstGeom prst="rect">
            <a:avLst/>
          </a:prstGeom>
        </p:spPr>
      </p:pic>
      <p:pic>
        <p:nvPicPr>
          <p:cNvPr id="34" name="Picture 33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61" b="26083"/>
          <a:stretch/>
        </p:blipFill>
        <p:spPr>
          <a:xfrm>
            <a:off x="2405968" y="4482474"/>
            <a:ext cx="3409649" cy="724410"/>
          </a:xfrm>
          <a:prstGeom prst="rect">
            <a:avLst/>
          </a:prstGeom>
        </p:spPr>
      </p:pic>
      <p:pic>
        <p:nvPicPr>
          <p:cNvPr id="36" name="Picture 35" descr="time-fli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61"/>
          <a:stretch/>
        </p:blipFill>
        <p:spPr>
          <a:xfrm>
            <a:off x="2405968" y="5614509"/>
            <a:ext cx="3409649" cy="109552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27" name="Oval 26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4756" y="1420821"/>
            <a:ext cx="5186644" cy="846632"/>
            <a:chOff x="1954756" y="1420821"/>
            <a:chExt cx="5186644" cy="846632"/>
          </a:xfrm>
        </p:grpSpPr>
        <p:sp>
          <p:nvSpPr>
            <p:cNvPr id="5" name="TextBox 4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0.50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54756" y="2865878"/>
            <a:ext cx="5186644" cy="846632"/>
            <a:chOff x="1954756" y="1420821"/>
            <a:chExt cx="5186644" cy="846632"/>
          </a:xfrm>
        </p:grpSpPr>
        <p:sp>
          <p:nvSpPr>
            <p:cNvPr id="49" name="TextBox 48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0.25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54756" y="4277087"/>
            <a:ext cx="5186644" cy="846632"/>
            <a:chOff x="1954756" y="1420821"/>
            <a:chExt cx="5186644" cy="846632"/>
          </a:xfrm>
        </p:grpSpPr>
        <p:sp>
          <p:nvSpPr>
            <p:cNvPr id="52" name="TextBox 51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0.10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54756" y="5727889"/>
            <a:ext cx="5186644" cy="846632"/>
            <a:chOff x="1954756" y="1420821"/>
            <a:chExt cx="5186644" cy="846632"/>
          </a:xfrm>
        </p:grpSpPr>
        <p:sp>
          <p:nvSpPr>
            <p:cNvPr id="55" name="TextBox 54"/>
            <p:cNvSpPr txBox="1"/>
            <p:nvPr/>
          </p:nvSpPr>
          <p:spPr>
            <a:xfrm>
              <a:off x="1954756" y="1420821"/>
              <a:ext cx="835577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err="1" smtClean="0">
                  <a:latin typeface="Times New Roman"/>
                  <a:cs typeface="Times New Roman"/>
                </a:rPr>
                <a:t>p</a:t>
              </a:r>
              <a:r>
                <a:rPr lang="en-US" sz="3600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93856" y="1420821"/>
              <a:ext cx="1647544" cy="846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600" dirty="0" smtClean="0">
                  <a:latin typeface="Times New Roman"/>
                  <a:cs typeface="Times New Roman"/>
                </a:rPr>
                <a:t>) = 0.01</a:t>
              </a:r>
            </a:p>
          </p:txBody>
        </p:sp>
      </p:grpSp>
      <p:sp>
        <p:nvSpPr>
          <p:cNvPr id="57" name="Content Placeholder 4"/>
          <p:cNvSpPr txBox="1">
            <a:spLocks/>
          </p:cNvSpPr>
          <p:nvPr/>
        </p:nvSpPr>
        <p:spPr>
          <a:xfrm>
            <a:off x="257251" y="4701037"/>
            <a:ext cx="1715301" cy="1655313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It also tells us what to optimize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239455" y="2334762"/>
            <a:ext cx="1715301" cy="2243736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Our </a:t>
            </a:r>
            <a:r>
              <a:rPr lang="en-US" sz="2600" b="1" dirty="0" smtClean="0"/>
              <a:t>model</a:t>
            </a:r>
            <a:r>
              <a:rPr lang="en-US" sz="2600" dirty="0" smtClean="0"/>
              <a:t> defines a score for each structure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2874" y="4821509"/>
            <a:ext cx="835577" cy="8466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042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7" name="Content Placeholder 4"/>
          <p:cNvSpPr txBox="1">
            <a:spLocks/>
          </p:cNvSpPr>
          <p:nvPr/>
        </p:nvSpPr>
        <p:spPr>
          <a:xfrm>
            <a:off x="257251" y="3331265"/>
            <a:ext cx="1715301" cy="3025086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r>
              <a:rPr lang="en-US" sz="2400" dirty="0" smtClean="0"/>
              <a:t> tunes the parameters of the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05069" y="1418244"/>
            <a:ext cx="3937505" cy="789196"/>
            <a:chOff x="2530683" y="1126867"/>
            <a:chExt cx="3937505" cy="789196"/>
          </a:xfrm>
        </p:grpSpPr>
        <p:sp>
          <p:nvSpPr>
            <p:cNvPr id="31" name="TextBox 30"/>
            <p:cNvSpPr txBox="1"/>
            <p:nvPr/>
          </p:nvSpPr>
          <p:spPr>
            <a:xfrm>
              <a:off x="2530683" y="1594409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0683" y="1126867"/>
              <a:ext cx="3937505" cy="4675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pic>
          <p:nvPicPr>
            <p:cNvPr id="36" name="Picture 35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84" b="76836"/>
            <a:stretch/>
          </p:blipFill>
          <p:spPr>
            <a:xfrm>
              <a:off x="2784153" y="1153766"/>
              <a:ext cx="3409649" cy="6971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30683" y="1126867"/>
              <a:ext cx="3937505" cy="789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11517" y="1725063"/>
            <a:ext cx="3937505" cy="789994"/>
            <a:chOff x="2530683" y="2208575"/>
            <a:chExt cx="3937505" cy="789994"/>
          </a:xfrm>
        </p:grpSpPr>
        <p:sp>
          <p:nvSpPr>
            <p:cNvPr id="40" name="TextBox 39"/>
            <p:cNvSpPr txBox="1"/>
            <p:nvPr/>
          </p:nvSpPr>
          <p:spPr>
            <a:xfrm>
              <a:off x="2530683" y="2665775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30683" y="2208575"/>
              <a:ext cx="3937505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0683" y="2208575"/>
              <a:ext cx="3937505" cy="778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i-saw-her-duck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298" y="2219715"/>
              <a:ext cx="2293292" cy="77885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988219" y="1933139"/>
            <a:ext cx="5071347" cy="1051870"/>
            <a:chOff x="3910813" y="2257115"/>
            <a:chExt cx="5071347" cy="1051870"/>
          </a:xfrm>
        </p:grpSpPr>
        <p:grpSp>
          <p:nvGrpSpPr>
            <p:cNvPr id="52" name="Group 51"/>
            <p:cNvGrpSpPr/>
            <p:nvPr/>
          </p:nvGrpSpPr>
          <p:grpSpPr>
            <a:xfrm>
              <a:off x="3910813" y="2257115"/>
              <a:ext cx="5071347" cy="1051870"/>
              <a:chOff x="3910814" y="2526494"/>
              <a:chExt cx="3937505" cy="77885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Picture 52" descr="a-hearing-is-schedul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623" y="2279394"/>
              <a:ext cx="4471131" cy="924482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2297572" y="903521"/>
            <a:ext cx="687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Given training instances</a:t>
            </a:r>
            <a:r>
              <a:rPr lang="en-US" sz="2400" dirty="0" smtClean="0">
                <a:latin typeface="Times New Roman"/>
                <a:cs typeface="Times New Roman"/>
              </a:rPr>
              <a:t>{(x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 y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),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 y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…</a:t>
            </a:r>
            <a:r>
              <a:rPr lang="en-US" sz="2400" dirty="0">
                <a:latin typeface="Times New Roman"/>
                <a:cs typeface="Times New Roman"/>
              </a:rPr>
              <a:t>, (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y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)}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069" y="3577882"/>
            <a:ext cx="5283200" cy="12573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327808" y="3116217"/>
            <a:ext cx="471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Find the best model parameters,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θ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20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for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395" y="773466"/>
            <a:ext cx="1275904" cy="1557344"/>
            <a:chOff x="1423754" y="933909"/>
            <a:chExt cx="3469258" cy="4276343"/>
          </a:xfrm>
        </p:grpSpPr>
        <p:sp>
          <p:nvSpPr>
            <p:cNvPr id="8" name="Oval 7"/>
            <p:cNvSpPr/>
            <p:nvPr/>
          </p:nvSpPr>
          <p:spPr>
            <a:xfrm rot="18911076">
              <a:off x="2031178" y="933909"/>
              <a:ext cx="2861834" cy="4276343"/>
            </a:xfrm>
            <a:prstGeom prst="ellipse">
              <a:avLst/>
            </a:prstGeom>
            <a:solidFill>
              <a:srgbClr val="008000">
                <a:alpha val="61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3754" y="1904323"/>
              <a:ext cx="2759918" cy="8071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Linguistics</a:t>
              </a:r>
              <a:endParaRPr lang="en-US" sz="10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00" y="1031032"/>
            <a:ext cx="1572729" cy="1042213"/>
            <a:chOff x="3504907" y="1641164"/>
            <a:chExt cx="4276343" cy="2861834"/>
          </a:xfrm>
        </p:grpSpPr>
        <p:sp>
          <p:nvSpPr>
            <p:cNvPr id="10" name="Oval 9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110" y="1628685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7" name="Content Placeholder 4"/>
          <p:cNvSpPr txBox="1">
            <a:spLocks/>
          </p:cNvSpPr>
          <p:nvPr/>
        </p:nvSpPr>
        <p:spPr>
          <a:xfrm>
            <a:off x="257251" y="3331265"/>
            <a:ext cx="1715301" cy="3025086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r>
              <a:rPr lang="en-US" sz="2400" dirty="0" smtClean="0"/>
              <a:t> tunes the parameters of the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05069" y="1418244"/>
            <a:ext cx="3937505" cy="789196"/>
            <a:chOff x="2530683" y="1126867"/>
            <a:chExt cx="3937505" cy="789196"/>
          </a:xfrm>
        </p:grpSpPr>
        <p:sp>
          <p:nvSpPr>
            <p:cNvPr id="31" name="TextBox 30"/>
            <p:cNvSpPr txBox="1"/>
            <p:nvPr/>
          </p:nvSpPr>
          <p:spPr>
            <a:xfrm>
              <a:off x="2530683" y="1594409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0683" y="1126867"/>
              <a:ext cx="3937505" cy="4675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54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pic>
          <p:nvPicPr>
            <p:cNvPr id="36" name="Picture 35" descr="time-fli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84" b="76836"/>
            <a:stretch/>
          </p:blipFill>
          <p:spPr>
            <a:xfrm>
              <a:off x="2784153" y="1153766"/>
              <a:ext cx="3409649" cy="6971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30683" y="1126867"/>
              <a:ext cx="3937505" cy="789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11517" y="1725063"/>
            <a:ext cx="3937505" cy="789994"/>
            <a:chOff x="2530683" y="2208575"/>
            <a:chExt cx="3937505" cy="789994"/>
          </a:xfrm>
        </p:grpSpPr>
        <p:sp>
          <p:nvSpPr>
            <p:cNvPr id="40" name="TextBox 39"/>
            <p:cNvSpPr txBox="1"/>
            <p:nvPr/>
          </p:nvSpPr>
          <p:spPr>
            <a:xfrm>
              <a:off x="2530683" y="2665775"/>
              <a:ext cx="3937505" cy="321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x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30683" y="2208575"/>
              <a:ext cx="3937505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0" dir="1278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 anchor="b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y</a:t>
              </a:r>
              <a:r>
                <a:rPr lang="en-US" baseline="-25000" dirty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: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0683" y="2208575"/>
              <a:ext cx="3937505" cy="778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i-saw-her-duck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298" y="2219715"/>
              <a:ext cx="2293292" cy="77885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988219" y="1933139"/>
            <a:ext cx="5071347" cy="1051870"/>
            <a:chOff x="3910813" y="2257115"/>
            <a:chExt cx="5071347" cy="1051870"/>
          </a:xfrm>
        </p:grpSpPr>
        <p:grpSp>
          <p:nvGrpSpPr>
            <p:cNvPr id="52" name="Group 51"/>
            <p:cNvGrpSpPr/>
            <p:nvPr/>
          </p:nvGrpSpPr>
          <p:grpSpPr>
            <a:xfrm>
              <a:off x="3910813" y="2257115"/>
              <a:ext cx="5071347" cy="1051870"/>
              <a:chOff x="3910814" y="2526494"/>
              <a:chExt cx="3937505" cy="77885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910814" y="3057571"/>
                <a:ext cx="3937505" cy="24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tIns="0" rtlCol="0" anchor="ctr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10814" y="2526494"/>
                <a:ext cx="3937505" cy="531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dir="1254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b">
                <a:no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10814" y="2526494"/>
                <a:ext cx="3937505" cy="7788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Picture 52" descr="a-hearing-is-schedul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623" y="2279394"/>
              <a:ext cx="4471131" cy="924482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2297572" y="903521"/>
            <a:ext cx="687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Given training instances</a:t>
            </a:r>
            <a:r>
              <a:rPr lang="en-US" sz="2400" dirty="0" smtClean="0">
                <a:latin typeface="Times New Roman"/>
                <a:cs typeface="Times New Roman"/>
              </a:rPr>
              <a:t>{(x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 y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),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 y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…</a:t>
            </a:r>
            <a:r>
              <a:rPr lang="en-US" sz="2400" dirty="0">
                <a:latin typeface="Times New Roman"/>
                <a:cs typeface="Times New Roman"/>
              </a:rPr>
              <a:t>, (</a:t>
            </a:r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y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)}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27808" y="3116217"/>
            <a:ext cx="471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Find the best model parameters,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θ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5069" y="3612673"/>
            <a:ext cx="4692844" cy="2826188"/>
            <a:chOff x="3233955" y="1962237"/>
            <a:chExt cx="5664200" cy="4394200"/>
          </a:xfrm>
        </p:grpSpPr>
        <p:pic>
          <p:nvPicPr>
            <p:cNvPr id="33" name="Picture 32" descr="nonconvex-surface-zoom2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3955" y="1962237"/>
              <a:ext cx="5664200" cy="4394200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5558248" y="3068752"/>
              <a:ext cx="1173212" cy="2905673"/>
              <a:chOff x="4385036" y="2835074"/>
              <a:chExt cx="1173212" cy="2905673"/>
            </a:xfrm>
          </p:grpSpPr>
          <p:cxnSp>
            <p:nvCxnSpPr>
              <p:cNvPr id="35" name="Straight Arrow Connector 34"/>
              <p:cNvCxnSpPr>
                <a:stCxn id="37" idx="1"/>
                <a:endCxn id="38" idx="5"/>
              </p:cNvCxnSpPr>
              <p:nvPr/>
            </p:nvCxnSpPr>
            <p:spPr>
              <a:xfrm flipH="1" flipV="1">
                <a:off x="4605782" y="5068523"/>
                <a:ext cx="323569" cy="57076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911646" y="5621875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502590" y="4967059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4848146" y="4237575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38" idx="7"/>
                <a:endCxn id="39" idx="3"/>
              </p:cNvCxnSpPr>
              <p:nvPr/>
            </p:nvCxnSpPr>
            <p:spPr>
              <a:xfrm flipV="1">
                <a:off x="4605782" y="4339039"/>
                <a:ext cx="260069" cy="64542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385036" y="3813397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39" idx="1"/>
                <a:endCxn id="45" idx="5"/>
              </p:cNvCxnSpPr>
              <p:nvPr/>
            </p:nvCxnSpPr>
            <p:spPr>
              <a:xfrm flipH="1" flipV="1">
                <a:off x="4488228" y="3914861"/>
                <a:ext cx="377623" cy="34012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868902" y="3068752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>
                <a:stCxn id="45" idx="7"/>
                <a:endCxn id="51" idx="3"/>
              </p:cNvCxnSpPr>
              <p:nvPr/>
            </p:nvCxnSpPr>
            <p:spPr>
              <a:xfrm flipV="1">
                <a:off x="4488228" y="3170216"/>
                <a:ext cx="398379" cy="66058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127546" y="3128188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51" idx="6"/>
                <a:endCxn id="59" idx="3"/>
              </p:cNvCxnSpPr>
              <p:nvPr/>
            </p:nvCxnSpPr>
            <p:spPr>
              <a:xfrm>
                <a:off x="4989799" y="3128188"/>
                <a:ext cx="155452" cy="10146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437351" y="2835074"/>
                <a:ext cx="120897" cy="11887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>
                <a:stCxn id="59" idx="7"/>
                <a:endCxn id="61" idx="3"/>
              </p:cNvCxnSpPr>
              <p:nvPr/>
            </p:nvCxnSpPr>
            <p:spPr>
              <a:xfrm flipV="1">
                <a:off x="5230738" y="2936538"/>
                <a:ext cx="224318" cy="20905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70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8540</TotalTime>
  <Words>2285</Words>
  <Application>Microsoft Macintosh PowerPoint</Application>
  <PresentationFormat>On-screen Show (4:3)</PresentationFormat>
  <Paragraphs>520</Paragraphs>
  <Slides>50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Section 6: Approximation-aware Training</vt:lpstr>
      <vt:lpstr>Outline</vt:lpstr>
      <vt:lpstr>Outline</vt:lpstr>
      <vt:lpstr>Modern NLP</vt:lpstr>
      <vt:lpstr>Machine Learning for NLP</vt:lpstr>
      <vt:lpstr>Machine Learning for NLP</vt:lpstr>
      <vt:lpstr>Machine Learning for NLP</vt:lpstr>
      <vt:lpstr>Machine Learning for NLP</vt:lpstr>
      <vt:lpstr>Machine Learning for NLP</vt:lpstr>
      <vt:lpstr>Machine Learning for NLP</vt:lpstr>
      <vt:lpstr>Machine Learning for NLP</vt:lpstr>
      <vt:lpstr>Machine Learning for NLP</vt:lpstr>
      <vt:lpstr>Machine Learning for NLP</vt:lpstr>
      <vt:lpstr>Modern NLP</vt:lpstr>
      <vt:lpstr>An Abstraction for Modeling</vt:lpstr>
      <vt:lpstr>Training</vt:lpstr>
      <vt:lpstr>Standard CRF Parameterization</vt:lpstr>
      <vt:lpstr>Standard CRF Parameterization</vt:lpstr>
      <vt:lpstr>Standard CRF Parameterization</vt:lpstr>
      <vt:lpstr>What is Training?</vt:lpstr>
      <vt:lpstr>Conditional Log-likelihood Training</vt:lpstr>
      <vt:lpstr>Conditional Log-likelihood Training</vt:lpstr>
      <vt:lpstr>Stochastic Gradient Descent</vt:lpstr>
      <vt:lpstr>What’s wrong with the usual approach?</vt:lpstr>
      <vt:lpstr>What’s wrong with the usual approach?</vt:lpstr>
      <vt:lpstr>Modern NLP</vt:lpstr>
      <vt:lpstr>Empirical Risk Minimization</vt:lpstr>
      <vt:lpstr>Empirical Risk Minimization</vt:lpstr>
      <vt:lpstr>Empirical Risk Minimization</vt:lpstr>
      <vt:lpstr>Conditional Log-likelihood Training</vt:lpstr>
      <vt:lpstr>What went wrong?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Error Back-Propagation</vt:lpstr>
      <vt:lpstr>Background: Backprop through time</vt:lpstr>
      <vt:lpstr>What went wrong?</vt:lpstr>
      <vt:lpstr>ERMA</vt:lpstr>
      <vt:lpstr>ERMA</vt:lpstr>
      <vt:lpstr>ERMA</vt:lpstr>
      <vt:lpstr>Approximation-aware Learning</vt:lpstr>
      <vt:lpstr>Connection to Deep Learning</vt:lpstr>
      <vt:lpstr>Empirical Risk Minimization under Approximations (ERMA)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520</cp:revision>
  <dcterms:created xsi:type="dcterms:W3CDTF">2014-04-15T19:33:39Z</dcterms:created>
  <dcterms:modified xsi:type="dcterms:W3CDTF">2015-07-23T04:52:35Z</dcterms:modified>
</cp:coreProperties>
</file>